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Lst>
  <p:notesMasterIdLst>
    <p:notesMasterId r:id="rId12"/>
  </p:notesMasterIdLst>
  <p:sldIdLst>
    <p:sldId id="256" r:id="rId4"/>
    <p:sldId id="257" r:id="rId5"/>
    <p:sldId id="258" r:id="rId6"/>
    <p:sldId id="261" r:id="rId7"/>
    <p:sldId id="264" r:id="rId8"/>
    <p:sldId id="285" r:id="rId9"/>
    <p:sldId id="286" r:id="rId10"/>
    <p:sldId id="263" r:id="rId11"/>
  </p:sldIdLst>
  <p:sldSz cx="9144000" cy="6858000" type="screen4x3"/>
  <p:notesSz cx="7772400" cy="10058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7"/>
  </p:normalViewPr>
  <p:slideViewPr>
    <p:cSldViewPr snapToGrid="0">
      <p:cViewPr varScale="1">
        <p:scale>
          <a:sx n="104" d="100"/>
          <a:sy n="104"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EE1E9272-77EF-4180-A5E6-5CAE1167104E}" type="datetimeFigureOut">
              <a:rPr lang="es-MX" smtClean="0"/>
              <a:t>30/10/2024</a:t>
            </a:fld>
            <a:endParaRPr lang="es-MX"/>
          </a:p>
        </p:txBody>
      </p:sp>
      <p:sp>
        <p:nvSpPr>
          <p:cNvPr id="4" name="Marcador de imagen de diapositiva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CB141665-459A-4B51-B08C-EA56DA462CCD}" type="slidenum">
              <a:rPr lang="es-MX" smtClean="0"/>
              <a:t>‹Nº›</a:t>
            </a:fld>
            <a:endParaRPr lang="es-MX"/>
          </a:p>
        </p:txBody>
      </p:sp>
    </p:spTree>
    <p:extLst>
      <p:ext uri="{BB962C8B-B14F-4D97-AF65-F5344CB8AC3E}">
        <p14:creationId xmlns:p14="http://schemas.microsoft.com/office/powerpoint/2010/main" val="158984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41665-459A-4B51-B08C-EA56DA462CCD}" type="slidenum">
              <a:rPr lang="es-MX" smtClean="0"/>
              <a:t>3</a:t>
            </a:fld>
            <a:endParaRPr lang="es-MX"/>
          </a:p>
        </p:txBody>
      </p:sp>
    </p:spTree>
    <p:extLst>
      <p:ext uri="{BB962C8B-B14F-4D97-AF65-F5344CB8AC3E}">
        <p14:creationId xmlns:p14="http://schemas.microsoft.com/office/powerpoint/2010/main" val="187505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3701545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2830737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1268867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3847394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5589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2222409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3450814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307655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181812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1047450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3568204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1277BF7F-49CD-4147-B451-EB375A1A4894}" type="datetimeFigureOut">
              <a:rPr lang="es-ES" smtClean="0"/>
              <a:t>30/10/2024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C6987BA9-EF38-4B18-B991-BC5A1F133663}" type="slidenum">
              <a:rPr lang="es-ES" smtClean="0"/>
              <a:t>‹Nº›</a:t>
            </a:fld>
            <a:endParaRPr lang="es-ES" dirty="0"/>
          </a:p>
        </p:txBody>
      </p:sp>
    </p:spTree>
    <p:extLst>
      <p:ext uri="{BB962C8B-B14F-4D97-AF65-F5344CB8AC3E}">
        <p14:creationId xmlns:p14="http://schemas.microsoft.com/office/powerpoint/2010/main" val="391991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es-ES"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es-E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endParaRPr lang="es-ES" sz="4400" b="0" strike="noStrike" spc="-1">
              <a:solidFill>
                <a:srgbClr val="000000"/>
              </a:solidFill>
              <a:latin typeface="Calibri"/>
            </a:endParaRP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E4964C9B-4C81-4B0A-904F-50071ADF23E7}" type="datetime">
              <a:rPr lang="es-ES" sz="1200" b="0" strike="noStrike" spc="-1">
                <a:solidFill>
                  <a:srgbClr val="8B8B8B"/>
                </a:solidFill>
                <a:latin typeface="Calibri"/>
              </a:rPr>
              <a:t>30/10/2024</a:t>
            </a:fld>
            <a:endParaRPr lang="es-MX"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es-MX"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1CA484B3-578D-4029-87DF-11D2A69EBF66}" type="slidenum">
              <a:rPr lang="es-ES" sz="1200" b="0" strike="noStrike" spc="-1">
                <a:solidFill>
                  <a:srgbClr val="8B8B8B"/>
                </a:solidFill>
                <a:latin typeface="Calibri"/>
              </a:rPr>
              <a:t>‹Nº›</a:t>
            </a:fld>
            <a:endParaRPr lang="es-MX"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solidFill>
                  <a:srgbClr val="000000"/>
                </a:solidFill>
                <a:latin typeface="Calibri"/>
              </a:rPr>
              <a:t>Pulse para editar el formato de texto del esquema</a:t>
            </a:r>
          </a:p>
          <a:p>
            <a:pPr marL="864000" lvl="1" indent="-324000">
              <a:spcBef>
                <a:spcPts val="1134"/>
              </a:spcBef>
              <a:buClr>
                <a:srgbClr val="000000"/>
              </a:buClr>
              <a:buSzPct val="75000"/>
              <a:buFont typeface="Symbol" charset="2"/>
              <a:buChar char=""/>
            </a:pPr>
            <a:r>
              <a:rPr lang="es-ES" sz="24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20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20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endParaRPr lang="es-ES" sz="4400" b="0" strike="noStrike" spc="-1">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en-US" sz="3200" b="0" strike="noStrike" spc="-1">
                <a:solidFill>
                  <a:srgbClr val="000000"/>
                </a:solidFill>
                <a:latin typeface="Calibri"/>
              </a:rPr>
              <a:t>Click to edit Master text styles</a:t>
            </a:r>
            <a:endParaRPr lang="es-ES" sz="3200" b="0" strike="noStrike" spc="-1">
              <a:solidFill>
                <a:srgbClr val="000000"/>
              </a:solidFill>
              <a:latin typeface="Calibri"/>
            </a:endParaRPr>
          </a:p>
          <a:p>
            <a:pPr marL="743040" lvl="1" indent="-285480">
              <a:lnSpc>
                <a:spcPct val="100000"/>
              </a:lnSpc>
              <a:spcBef>
                <a:spcPts val="561"/>
              </a:spcBef>
              <a:buClr>
                <a:srgbClr val="000000"/>
              </a:buClr>
              <a:buFont typeface="Arial"/>
              <a:buChar char="–"/>
            </a:pPr>
            <a:r>
              <a:rPr lang="en-US" sz="2800" b="0" strike="noStrike" spc="-1">
                <a:solidFill>
                  <a:srgbClr val="000000"/>
                </a:solidFill>
                <a:latin typeface="Calibri"/>
              </a:rPr>
              <a:t>Second level</a:t>
            </a:r>
            <a:endParaRPr lang="es-ES" sz="2800" b="0" strike="noStrike" spc="-1">
              <a:solidFill>
                <a:srgbClr val="000000"/>
              </a:solidFill>
              <a:latin typeface="Calibri"/>
            </a:endParaRPr>
          </a:p>
          <a:p>
            <a:pPr marL="1143000" lvl="2" indent="-228240">
              <a:lnSpc>
                <a:spcPct val="100000"/>
              </a:lnSpc>
              <a:spcBef>
                <a:spcPts val="479"/>
              </a:spcBef>
              <a:buClr>
                <a:srgbClr val="000000"/>
              </a:buClr>
              <a:buFont typeface="Arial"/>
              <a:buChar char="•"/>
            </a:pPr>
            <a:r>
              <a:rPr lang="en-US" sz="2400" b="0" strike="noStrike" spc="-1">
                <a:solidFill>
                  <a:srgbClr val="000000"/>
                </a:solidFill>
                <a:latin typeface="Calibri"/>
              </a:rPr>
              <a:t>Third level</a:t>
            </a:r>
            <a:endParaRPr lang="es-ES" sz="2400" b="0" strike="noStrike" spc="-1">
              <a:solidFill>
                <a:srgbClr val="000000"/>
              </a:solidFill>
              <a:latin typeface="Calibri"/>
            </a:endParaRPr>
          </a:p>
          <a:p>
            <a:pPr marL="1600200" lvl="3" indent="-228240">
              <a:lnSpc>
                <a:spcPct val="100000"/>
              </a:lnSpc>
              <a:spcBef>
                <a:spcPts val="400"/>
              </a:spcBef>
              <a:buClr>
                <a:srgbClr val="000000"/>
              </a:buClr>
              <a:buFont typeface="Arial"/>
              <a:buChar char="–"/>
            </a:pPr>
            <a:r>
              <a:rPr lang="en-US" sz="2000" b="0" strike="noStrike" spc="-1">
                <a:solidFill>
                  <a:srgbClr val="000000"/>
                </a:solidFill>
                <a:latin typeface="Calibri"/>
              </a:rPr>
              <a:t>Fourth level</a:t>
            </a:r>
            <a:endParaRPr lang="es-ES" sz="2000" b="0" strike="noStrike" spc="-1">
              <a:solidFill>
                <a:srgbClr val="000000"/>
              </a:solidFill>
              <a:latin typeface="Calibri"/>
            </a:endParaRPr>
          </a:p>
          <a:p>
            <a:pPr marL="2057400" lvl="4" indent="-228240">
              <a:lnSpc>
                <a:spcPct val="100000"/>
              </a:lnSpc>
              <a:spcBef>
                <a:spcPts val="400"/>
              </a:spcBef>
              <a:buClr>
                <a:srgbClr val="000000"/>
              </a:buClr>
              <a:buFont typeface="Arial"/>
              <a:buChar char="»"/>
            </a:pPr>
            <a:r>
              <a:rPr lang="en-US" sz="2000" b="0" strike="noStrike" spc="-1">
                <a:solidFill>
                  <a:srgbClr val="000000"/>
                </a:solidFill>
                <a:latin typeface="Calibri"/>
              </a:rPr>
              <a:t>Fifth level</a:t>
            </a:r>
            <a:endParaRPr lang="es-ES" sz="2000" b="0" strike="noStrike" spc="-1">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C32D132D-62CF-40D0-96BB-AD6C3D2564DF}" type="datetime">
              <a:rPr lang="es-ES" sz="1200" b="0" strike="noStrike" spc="-1">
                <a:solidFill>
                  <a:srgbClr val="8B8B8B"/>
                </a:solidFill>
                <a:latin typeface="Calibri"/>
              </a:rPr>
              <a:t>30/10/2024</a:t>
            </a:fld>
            <a:endParaRPr lang="es-MX"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lstStyle/>
          <a:p>
            <a:endParaRPr lang="es-MX"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F06F601D-46FB-4C7A-AE49-3AD046546B37}" type="slidenum">
              <a:rPr lang="es-ES" sz="1200" b="0" strike="noStrike" spc="-1">
                <a:solidFill>
                  <a:srgbClr val="8B8B8B"/>
                </a:solidFill>
                <a:latin typeface="Calibri"/>
              </a:rPr>
              <a:t>‹Nº›</a:t>
            </a:fld>
            <a:endParaRPr lang="es-MX"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7BF7F-49CD-4147-B451-EB375A1A4894}" type="datetimeFigureOut">
              <a:rPr lang="es-ES" smtClean="0"/>
              <a:t>30/10/2024</a:t>
            </a:fld>
            <a:endParaRPr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87BA9-EF38-4B18-B991-BC5A1F133663}" type="slidenum">
              <a:rPr lang="es-ES" smtClean="0"/>
              <a:t>‹Nº›</a:t>
            </a:fld>
            <a:endParaRPr lang="es-ES" dirty="0"/>
          </a:p>
        </p:txBody>
      </p:sp>
    </p:spTree>
    <p:extLst>
      <p:ext uri="{BB962C8B-B14F-4D97-AF65-F5344CB8AC3E}">
        <p14:creationId xmlns:p14="http://schemas.microsoft.com/office/powerpoint/2010/main" val="3375352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24480" y="1445760"/>
            <a:ext cx="9175320" cy="4647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8280" tIns="49320" rIns="98280" bIns="49320" anchor="b">
            <a:spAutoFit/>
          </a:bodyPr>
          <a:lstStyle/>
          <a:p>
            <a:pPr algn="ctr">
              <a:lnSpc>
                <a:spcPct val="100000"/>
              </a:lnSpc>
              <a:spcBef>
                <a:spcPts val="479"/>
              </a:spcBef>
            </a:pPr>
            <a:r>
              <a:rPr lang="en-US" sz="2400" b="1" strike="noStrike" spc="-1">
                <a:solidFill>
                  <a:srgbClr val="FFFFFF"/>
                </a:solidFill>
                <a:latin typeface="Arial"/>
              </a:rPr>
              <a:t>District 4140 México</a:t>
            </a:r>
            <a:endParaRPr lang="es-MX" sz="2400" b="0" strike="noStrike" spc="-1">
              <a:latin typeface="Arial"/>
            </a:endParaRPr>
          </a:p>
        </p:txBody>
      </p:sp>
      <p:sp>
        <p:nvSpPr>
          <p:cNvPr id="84" name="CustomShape 2"/>
          <p:cNvSpPr/>
          <p:nvPr/>
        </p:nvSpPr>
        <p:spPr>
          <a:xfrm>
            <a:off x="24480" y="1980000"/>
            <a:ext cx="9175320" cy="464760"/>
          </a:xfrm>
          <a:prstGeom prst="rect">
            <a:avLst/>
          </a:prstGeom>
          <a:solidFill>
            <a:schemeClr val="accent6"/>
          </a:solidFill>
          <a:ln>
            <a:noFill/>
          </a:ln>
        </p:spPr>
        <p:style>
          <a:lnRef idx="0">
            <a:scrgbClr r="0" g="0" b="0"/>
          </a:lnRef>
          <a:fillRef idx="0">
            <a:scrgbClr r="0" g="0" b="0"/>
          </a:fillRef>
          <a:effectRef idx="0">
            <a:scrgbClr r="0" g="0" b="0"/>
          </a:effectRef>
          <a:fontRef idx="minor"/>
        </p:style>
        <p:txBody>
          <a:bodyPr lIns="98280" tIns="49320" rIns="98280" bIns="49320" anchor="b">
            <a:spAutoFit/>
          </a:bodyPr>
          <a:lstStyle/>
          <a:p>
            <a:pPr algn="ctr">
              <a:lnSpc>
                <a:spcPct val="100000"/>
              </a:lnSpc>
              <a:spcBef>
                <a:spcPts val="479"/>
              </a:spcBef>
            </a:pPr>
            <a:r>
              <a:rPr lang="en-US" sz="2400" b="1" strike="noStrike" spc="-1" dirty="0">
                <a:solidFill>
                  <a:srgbClr val="FFFFFF"/>
                </a:solidFill>
                <a:latin typeface="Arial"/>
              </a:rPr>
              <a:t>Name of Club:</a:t>
            </a:r>
            <a:r>
              <a:rPr lang="en-US" sz="2400" b="1" spc="-1" dirty="0">
                <a:solidFill>
                  <a:srgbClr val="FFFFFF"/>
                </a:solidFill>
                <a:latin typeface="Arial"/>
              </a:rPr>
              <a:t> Tepic Rotary Club</a:t>
            </a:r>
            <a:endParaRPr lang="es-MX" sz="2400" b="0" strike="noStrike" spc="-1" dirty="0">
              <a:latin typeface="Arial"/>
            </a:endParaRPr>
          </a:p>
        </p:txBody>
      </p:sp>
      <p:sp>
        <p:nvSpPr>
          <p:cNvPr id="85" name="CustomShape 3"/>
          <p:cNvSpPr/>
          <p:nvPr/>
        </p:nvSpPr>
        <p:spPr>
          <a:xfrm>
            <a:off x="24480" y="2875100"/>
            <a:ext cx="9175320" cy="4073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8280" tIns="49320" rIns="98280" bIns="49320" anchor="b">
            <a:spAutoFit/>
          </a:bodyPr>
          <a:lstStyle/>
          <a:p>
            <a:pPr algn="ctr">
              <a:spcBef>
                <a:spcPts val="360"/>
              </a:spcBef>
            </a:pPr>
            <a:r>
              <a:rPr lang="en-US" sz="2000" b="1" strike="noStrike" spc="-1" dirty="0">
                <a:solidFill>
                  <a:srgbClr val="FFFFFF"/>
                </a:solidFill>
                <a:latin typeface="Arial"/>
              </a:rPr>
              <a:t>Name of Project: </a:t>
            </a:r>
            <a:r>
              <a:rPr lang="es-MX" sz="2000" b="1" dirty="0" err="1">
                <a:solidFill>
                  <a:schemeClr val="bg1"/>
                </a:solidFill>
                <a:effectLst>
                  <a:outerShdw blurRad="38100" dist="38100" dir="2700000" algn="tl">
                    <a:schemeClr val="tx1">
                      <a:alpha val="43000"/>
                    </a:schemeClr>
                  </a:outerShdw>
                </a:effectLst>
                <a:latin typeface="Arial" panose="020B0604020202020204" pitchFamily="34" charset="0"/>
              </a:rPr>
              <a:t>Kitchen</a:t>
            </a:r>
            <a:r>
              <a:rPr lang="es-MX" sz="2000" b="1" dirty="0">
                <a:solidFill>
                  <a:schemeClr val="bg1"/>
                </a:solidFill>
                <a:effectLst>
                  <a:outerShdw blurRad="38100" dist="38100" dir="2700000" algn="tl">
                    <a:schemeClr val="tx1">
                      <a:alpha val="43000"/>
                    </a:schemeClr>
                  </a:outerShdw>
                </a:effectLst>
                <a:latin typeface="Arial" panose="020B0604020202020204" pitchFamily="34" charset="0"/>
              </a:rPr>
              <a:t> </a:t>
            </a:r>
            <a:r>
              <a:rPr lang="es-MX" sz="2000" b="1" dirty="0" err="1">
                <a:solidFill>
                  <a:schemeClr val="bg1"/>
                </a:solidFill>
                <a:effectLst>
                  <a:outerShdw blurRad="38100" dist="38100" dir="2700000" algn="tl">
                    <a:schemeClr val="tx1">
                      <a:alpha val="43000"/>
                    </a:schemeClr>
                  </a:outerShdw>
                </a:effectLst>
                <a:latin typeface="Arial" panose="020B0604020202020204" pitchFamily="34" charset="0"/>
              </a:rPr>
              <a:t>Equipment</a:t>
            </a:r>
            <a:r>
              <a:rPr lang="es-MX" sz="2000" b="1" dirty="0">
                <a:solidFill>
                  <a:schemeClr val="bg1"/>
                </a:solidFill>
                <a:effectLst>
                  <a:outerShdw blurRad="38100" dist="38100" dir="2700000" algn="tl">
                    <a:schemeClr val="tx1">
                      <a:alpha val="43000"/>
                    </a:schemeClr>
                  </a:outerShdw>
                </a:effectLst>
                <a:latin typeface="Arial" panose="020B0604020202020204" pitchFamily="34" charset="0"/>
              </a:rPr>
              <a:t> and </a:t>
            </a:r>
            <a:r>
              <a:rPr lang="es-MX" sz="2000" b="1" dirty="0" err="1">
                <a:solidFill>
                  <a:schemeClr val="bg1"/>
                </a:solidFill>
                <a:effectLst>
                  <a:outerShdw blurRad="38100" dist="38100" dir="2700000" algn="tl">
                    <a:schemeClr val="tx1">
                      <a:alpha val="43000"/>
                    </a:schemeClr>
                  </a:outerShdw>
                </a:effectLst>
                <a:latin typeface="Arial" panose="020B0604020202020204" pitchFamily="34" charset="0"/>
              </a:rPr>
              <a:t>Playground</a:t>
            </a:r>
            <a:endParaRPr lang="es-MX" sz="2000" b="1" dirty="0">
              <a:solidFill>
                <a:schemeClr val="bg1"/>
              </a:solidFill>
              <a:effectLst>
                <a:outerShdw blurRad="38100" dist="38100" dir="2700000" algn="tl">
                  <a:schemeClr val="tx1">
                    <a:alpha val="43000"/>
                  </a:schemeClr>
                </a:outerShdw>
              </a:effectLst>
              <a:latin typeface="Arial" panose="020B0604020202020204" pitchFamily="34" charset="0"/>
            </a:endParaRPr>
          </a:p>
        </p:txBody>
      </p:sp>
      <p:pic>
        <p:nvPicPr>
          <p:cNvPr id="4" name="Imagen 3">
            <a:extLst>
              <a:ext uri="{FF2B5EF4-FFF2-40B4-BE49-F238E27FC236}">
                <a16:creationId xmlns:a16="http://schemas.microsoft.com/office/drawing/2014/main" id="{CF6DCAC5-4127-6241-977B-1E20DE7E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78" y="174975"/>
            <a:ext cx="1346844" cy="838879"/>
          </a:xfrm>
          <a:prstGeom prst="rect">
            <a:avLst/>
          </a:prstGeom>
        </p:spPr>
      </p:pic>
      <p:pic>
        <p:nvPicPr>
          <p:cNvPr id="6" name="Imagen 5">
            <a:extLst>
              <a:ext uri="{FF2B5EF4-FFF2-40B4-BE49-F238E27FC236}">
                <a16:creationId xmlns:a16="http://schemas.microsoft.com/office/drawing/2014/main" id="{D6BDF231-02D8-F14A-A6A7-FDACE7715FD7}"/>
              </a:ext>
            </a:extLst>
          </p:cNvPr>
          <p:cNvPicPr>
            <a:picLocks noChangeAspect="1"/>
          </p:cNvPicPr>
          <p:nvPr/>
        </p:nvPicPr>
        <p:blipFill rotWithShape="1">
          <a:blip r:embed="rId3">
            <a:extLst>
              <a:ext uri="{28A0092B-C50C-407E-A947-70E740481C1C}">
                <a14:useLocalDpi xmlns:a14="http://schemas.microsoft.com/office/drawing/2010/main" val="0"/>
              </a:ext>
            </a:extLst>
          </a:blip>
          <a:srcRect l="21183" t="24332" r="48156" b="19885"/>
          <a:stretch/>
        </p:blipFill>
        <p:spPr>
          <a:xfrm>
            <a:off x="203200" y="42653"/>
            <a:ext cx="2081869" cy="1034322"/>
          </a:xfrm>
          <a:prstGeom prst="rect">
            <a:avLst/>
          </a:prstGeom>
        </p:spPr>
      </p:pic>
      <p:sp>
        <p:nvSpPr>
          <p:cNvPr id="11" name="CuadroTexto 10">
            <a:extLst>
              <a:ext uri="{FF2B5EF4-FFF2-40B4-BE49-F238E27FC236}">
                <a16:creationId xmlns:a16="http://schemas.microsoft.com/office/drawing/2014/main" id="{317AB195-1123-4F4A-9D24-6E7DABEA6AD0}"/>
              </a:ext>
            </a:extLst>
          </p:cNvPr>
          <p:cNvSpPr txBox="1"/>
          <p:nvPr/>
        </p:nvSpPr>
        <p:spPr>
          <a:xfrm>
            <a:off x="3597787" y="640456"/>
            <a:ext cx="1346844" cy="261610"/>
          </a:xfrm>
          <a:prstGeom prst="rect">
            <a:avLst/>
          </a:prstGeom>
          <a:noFill/>
        </p:spPr>
        <p:txBody>
          <a:bodyPr wrap="none" rtlCol="0">
            <a:spAutoFit/>
          </a:bodyPr>
          <a:lstStyle/>
          <a:p>
            <a:r>
              <a:rPr lang="es-MX" sz="1100" dirty="0">
                <a:solidFill>
                  <a:schemeClr val="tx2"/>
                </a:solidFill>
                <a:latin typeface="Arial Nova" panose="020B0504020202020204" pitchFamily="34" charset="0"/>
              </a:rPr>
              <a:t>Club Rotario Tepic</a:t>
            </a:r>
          </a:p>
        </p:txBody>
      </p:sp>
      <p:pic>
        <p:nvPicPr>
          <p:cNvPr id="2" name="Picture 4" descr="https://brandcenter.rotary.org/-/jssmedia/project/rotary/brandcenter/rotarymbs-simple_rgb.png?mw=116&amp;mh=44">
            <a:extLst>
              <a:ext uri="{FF2B5EF4-FFF2-40B4-BE49-F238E27FC236}">
                <a16:creationId xmlns:a16="http://schemas.microsoft.com/office/drawing/2014/main" id="{055F3824-E4E1-7EB1-8368-F38D0B194E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9355" y="174975"/>
            <a:ext cx="1750341" cy="6576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407">
            <a:extLst>
              <a:ext uri="{FF2B5EF4-FFF2-40B4-BE49-F238E27FC236}">
                <a16:creationId xmlns:a16="http://schemas.microsoft.com/office/drawing/2014/main" id="{A4AF032D-6E44-D959-AAED-D26C5F6B67BC}"/>
              </a:ext>
            </a:extLst>
          </p:cNvPr>
          <p:cNvPicPr/>
          <p:nvPr/>
        </p:nvPicPr>
        <p:blipFill>
          <a:blip r:embed="rId5"/>
          <a:stretch>
            <a:fillRect/>
          </a:stretch>
        </p:blipFill>
        <p:spPr>
          <a:xfrm>
            <a:off x="1552863" y="3802041"/>
            <a:ext cx="6038273" cy="23531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2699640" y="463181"/>
            <a:ext cx="4320000" cy="4647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8280" tIns="49320" rIns="98280" bIns="49320" anchor="b">
            <a:spAutoFit/>
          </a:bodyPr>
          <a:lstStyle/>
          <a:p>
            <a:pPr algn="ctr">
              <a:lnSpc>
                <a:spcPct val="100000"/>
              </a:lnSpc>
              <a:spcBef>
                <a:spcPts val="479"/>
              </a:spcBef>
            </a:pPr>
            <a:r>
              <a:rPr lang="en-US" sz="2400" b="1" strike="noStrike" spc="-1" dirty="0">
                <a:solidFill>
                  <a:srgbClr val="FFFFFF"/>
                </a:solidFill>
                <a:latin typeface="Arial"/>
              </a:rPr>
              <a:t>1. Introduction</a:t>
            </a:r>
            <a:endParaRPr lang="es-MX" sz="2400" b="0" strike="noStrike" spc="-1" dirty="0">
              <a:latin typeface="Arial"/>
            </a:endParaRPr>
          </a:p>
        </p:txBody>
      </p:sp>
      <p:sp>
        <p:nvSpPr>
          <p:cNvPr id="91" name="CustomShape 2"/>
          <p:cNvSpPr/>
          <p:nvPr/>
        </p:nvSpPr>
        <p:spPr>
          <a:xfrm>
            <a:off x="251280" y="1317960"/>
            <a:ext cx="8587920" cy="556930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lvl="0" indent="0" algn="just" eaLnBrk="0" fontAlgn="base" hangingPunct="0">
              <a:spcBef>
                <a:spcPct val="0"/>
              </a:spcBef>
              <a:spcAft>
                <a:spcPct val="0"/>
              </a:spcAft>
              <a:buClrTx/>
              <a:buSzTx/>
              <a:buNone/>
            </a:pPr>
            <a:r>
              <a:rPr lang="en-US" altLang="es-MX" sz="1800" dirty="0">
                <a:latin typeface="Arial Unicode MS"/>
              </a:rPr>
              <a:t>In 2006 a group of young people began to support a program to collect Christmas gifts for a children's shelter in the City of Guadalajara, Jalisco, from that moment on year after year and to date they continue to support this and other actions.</a:t>
            </a:r>
          </a:p>
          <a:p>
            <a:pPr marL="0" lvl="0" indent="0" algn="just" eaLnBrk="0" fontAlgn="base" hangingPunct="0">
              <a:spcBef>
                <a:spcPct val="0"/>
              </a:spcBef>
              <a:spcAft>
                <a:spcPct val="0"/>
              </a:spcAft>
              <a:buClrTx/>
              <a:buSzTx/>
              <a:buNone/>
            </a:pPr>
            <a:endParaRPr lang="es-MX" altLang="es-MX" sz="1800" dirty="0">
              <a:latin typeface="Arial Unicode MS"/>
            </a:endParaRPr>
          </a:p>
          <a:p>
            <a:pPr marL="0" lvl="0" indent="0" algn="just" eaLnBrk="0" fontAlgn="base" hangingPunct="0">
              <a:spcBef>
                <a:spcPct val="0"/>
              </a:spcBef>
              <a:spcAft>
                <a:spcPct val="0"/>
              </a:spcAft>
              <a:buClrTx/>
              <a:buSzTx/>
              <a:buNone/>
            </a:pPr>
            <a:r>
              <a:rPr lang="en-US" altLang="es-MX" sz="1800" b="1" dirty="0">
                <a:latin typeface="Arial Unicode MS"/>
              </a:rPr>
              <a:t>Knowing the need and reality in the state of Nayarit and specifically in the city of Tepic, in January 2012 Fundación Dar Amor, Dar Vida A.C. (FUNDAVID) was established, whose main objective is to develop shelters to provide assistance to minors in vulnerable situations due to domestic violence,  abandonment or orphanhood.</a:t>
            </a:r>
          </a:p>
          <a:p>
            <a:pPr marL="0" marR="0" lvl="0" indent="0" algn="just" defTabSz="914400" rtl="0" eaLnBrk="0" fontAlgn="base" latinLnBrk="0" hangingPunct="0">
              <a:lnSpc>
                <a:spcPct val="100000"/>
              </a:lnSpc>
              <a:spcBef>
                <a:spcPct val="0"/>
              </a:spcBef>
              <a:spcAft>
                <a:spcPct val="0"/>
              </a:spcAft>
              <a:buClrTx/>
              <a:buSzTx/>
              <a:buFontTx/>
              <a:buNone/>
              <a:tabLst/>
            </a:pPr>
            <a:endParaRPr lang="es-MX" altLang="es-MX" sz="1800" dirty="0">
              <a:latin typeface="Arial Unicode MS"/>
            </a:endParaRPr>
          </a:p>
          <a:p>
            <a:pPr marL="0" lvl="0" indent="0" algn="just" eaLnBrk="0" fontAlgn="base" hangingPunct="0">
              <a:spcBef>
                <a:spcPct val="0"/>
              </a:spcBef>
              <a:spcAft>
                <a:spcPct val="0"/>
              </a:spcAft>
              <a:buClrTx/>
              <a:buSzTx/>
              <a:buNone/>
            </a:pPr>
            <a:r>
              <a:rPr lang="en-US" altLang="es-MX" sz="1800" dirty="0">
                <a:latin typeface="Arial Unicode MS"/>
              </a:rPr>
              <a:t>FUNDAVID is a non-profit, non-governmental institution, whose purpose is to improve the quality of life of minors who suffer abandonment, domestic violence and orphanhood, through the opening of "Children's Homes" where their basic needs are met such as: balanced food, clothing, hygienic measures, as well as spiritual, medical, psychological care in crisis situations,  educational programs, craft classes, and recreation.</a:t>
            </a:r>
          </a:p>
          <a:p>
            <a:pPr marL="0" lvl="0" indent="0" algn="just" eaLnBrk="0" fontAlgn="base" hangingPunct="0">
              <a:spcBef>
                <a:spcPct val="0"/>
              </a:spcBef>
              <a:spcAft>
                <a:spcPct val="0"/>
              </a:spcAft>
              <a:buClrTx/>
              <a:buSzTx/>
              <a:buNone/>
            </a:pPr>
            <a:endParaRPr lang="es-MX" altLang="es-MX" sz="1800" dirty="0">
              <a:latin typeface="Arial Unicode MS"/>
            </a:endParaRPr>
          </a:p>
          <a:p>
            <a:pPr marL="0" lvl="0" indent="0" algn="just" eaLnBrk="0" fontAlgn="base" hangingPunct="0">
              <a:spcBef>
                <a:spcPct val="0"/>
              </a:spcBef>
              <a:spcAft>
                <a:spcPct val="0"/>
              </a:spcAft>
              <a:buClrTx/>
              <a:buSzTx/>
              <a:buNone/>
            </a:pPr>
            <a:r>
              <a:rPr lang="en-US" altLang="es-MX" sz="1800" dirty="0">
                <a:latin typeface="Arial Unicode MS"/>
              </a:rPr>
              <a:t>But above all we seek to give them the love and attention they require.</a:t>
            </a:r>
            <a:endParaRPr lang="es-MX" altLang="es-MX" sz="2000" dirty="0">
              <a:latin typeface="Calibri" panose="020F0502020204030204" pitchFamily="34" charset="0"/>
            </a:endParaRPr>
          </a:p>
          <a:p>
            <a:pPr algn="just"/>
            <a:endParaRPr lang="es-MX" spc="-1" dirty="0">
              <a:latin typeface="Arial" panose="020B0604020202020204" pitchFamily="34" charset="0"/>
              <a:cs typeface="Arial" panose="020B0604020202020204" pitchFamily="34" charset="0"/>
            </a:endParaRPr>
          </a:p>
          <a:p>
            <a:pPr algn="just">
              <a:lnSpc>
                <a:spcPct val="100000"/>
              </a:lnSpc>
            </a:pPr>
            <a:endParaRPr lang="es-MX" sz="1400" b="0" strike="noStrike" spc="-1" dirty="0">
              <a:latin typeface="Arial"/>
            </a:endParaRPr>
          </a:p>
        </p:txBody>
      </p:sp>
      <p:pic>
        <p:nvPicPr>
          <p:cNvPr id="3" name="Imagen 2">
            <a:extLst>
              <a:ext uri="{FF2B5EF4-FFF2-40B4-BE49-F238E27FC236}">
                <a16:creationId xmlns:a16="http://schemas.microsoft.com/office/drawing/2014/main" id="{AFB03888-2117-35E0-7E51-34DD2E9E0D56}"/>
              </a:ext>
            </a:extLst>
          </p:cNvPr>
          <p:cNvPicPr>
            <a:picLocks noChangeAspect="1"/>
          </p:cNvPicPr>
          <p:nvPr/>
        </p:nvPicPr>
        <p:blipFill rotWithShape="1">
          <a:blip r:embed="rId2">
            <a:extLst>
              <a:ext uri="{28A0092B-C50C-407E-A947-70E740481C1C}">
                <a14:useLocalDpi xmlns:a14="http://schemas.microsoft.com/office/drawing/2010/main" val="0"/>
              </a:ext>
            </a:extLst>
          </a:blip>
          <a:srcRect l="21183" t="24332" r="48156" b="19885"/>
          <a:stretch/>
        </p:blipFill>
        <p:spPr>
          <a:xfrm>
            <a:off x="203200" y="42653"/>
            <a:ext cx="2081869" cy="10343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2604960" y="380880"/>
            <a:ext cx="4498200" cy="4647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8280" tIns="49320" rIns="98280" bIns="49320" anchor="b">
            <a:spAutoFit/>
          </a:bodyPr>
          <a:lstStyle/>
          <a:p>
            <a:pPr algn="ctr">
              <a:lnSpc>
                <a:spcPct val="100000"/>
              </a:lnSpc>
              <a:spcBef>
                <a:spcPts val="479"/>
              </a:spcBef>
            </a:pPr>
            <a:r>
              <a:rPr lang="en-US" sz="2400" b="1" spc="-1" dirty="0">
                <a:solidFill>
                  <a:srgbClr val="FFFFFF"/>
                </a:solidFill>
                <a:latin typeface="Arial"/>
              </a:rPr>
              <a:t>2</a:t>
            </a:r>
            <a:r>
              <a:rPr lang="en-US" sz="2400" b="1" strike="noStrike" spc="-1" dirty="0">
                <a:solidFill>
                  <a:srgbClr val="FFFFFF"/>
                </a:solidFill>
                <a:latin typeface="Arial"/>
              </a:rPr>
              <a:t>. Objectives</a:t>
            </a:r>
            <a:endParaRPr lang="es-MX" sz="2400" b="0" strike="noStrike" spc="-1" dirty="0">
              <a:latin typeface="Arial"/>
            </a:endParaRPr>
          </a:p>
        </p:txBody>
      </p:sp>
      <p:sp>
        <p:nvSpPr>
          <p:cNvPr id="95" name="CustomShape 2"/>
          <p:cNvSpPr/>
          <p:nvPr/>
        </p:nvSpPr>
        <p:spPr>
          <a:xfrm>
            <a:off x="338401" y="1262520"/>
            <a:ext cx="4667354" cy="53538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fontAlgn="base">
              <a:spcBef>
                <a:spcPct val="0"/>
              </a:spcBef>
              <a:spcAft>
                <a:spcPct val="0"/>
              </a:spcAft>
              <a:buClrTx/>
              <a:buSzTx/>
              <a:buNone/>
              <a:defRPr/>
            </a:pPr>
            <a:r>
              <a:rPr lang="en-US" altLang="es-MX" dirty="0">
                <a:latin typeface="Arial Nova" panose="020B0504020202020204" pitchFamily="34" charset="0"/>
              </a:rPr>
              <a:t>Among the priority areas to be addressed in FUNDAVIDs new home is the </a:t>
            </a:r>
            <a:r>
              <a:rPr lang="en-US" altLang="es-MX" b="1" u="sng" dirty="0">
                <a:latin typeface="Arial Nova" panose="020B0504020202020204" pitchFamily="34" charset="0"/>
              </a:rPr>
              <a:t>kitchen equipment</a:t>
            </a:r>
            <a:r>
              <a:rPr lang="en-US" altLang="es-MX" b="1" dirty="0">
                <a:latin typeface="Arial Nova" panose="020B0504020202020204" pitchFamily="34" charset="0"/>
              </a:rPr>
              <a:t>. </a:t>
            </a:r>
          </a:p>
          <a:p>
            <a:pPr algn="just" fontAlgn="base">
              <a:spcBef>
                <a:spcPct val="0"/>
              </a:spcBef>
              <a:spcAft>
                <a:spcPct val="0"/>
              </a:spcAft>
              <a:buClrTx/>
              <a:buSzTx/>
              <a:buNone/>
              <a:defRPr/>
            </a:pPr>
            <a:endParaRPr lang="en-US" altLang="es-MX" dirty="0">
              <a:latin typeface="Arial Nova" panose="020B0504020202020204" pitchFamily="34" charset="0"/>
            </a:endParaRPr>
          </a:p>
          <a:p>
            <a:pPr algn="just" fontAlgn="base">
              <a:spcBef>
                <a:spcPct val="0"/>
              </a:spcBef>
              <a:spcAft>
                <a:spcPct val="0"/>
              </a:spcAft>
              <a:buClrTx/>
              <a:buSzTx/>
              <a:buNone/>
              <a:defRPr/>
            </a:pPr>
            <a:r>
              <a:rPr lang="en-US" altLang="es-MX" dirty="0">
                <a:latin typeface="Arial Nova" panose="020B0504020202020204" pitchFamily="34" charset="0"/>
              </a:rPr>
              <a:t>In addition, the Tepic Rotary Club is involved in other programs to provide toy libraries to various children's centers, so the provision of a </a:t>
            </a:r>
            <a:r>
              <a:rPr lang="en-US" altLang="es-MX" b="1" u="sng" dirty="0">
                <a:latin typeface="Arial Nova" panose="020B0504020202020204" pitchFamily="34" charset="0"/>
              </a:rPr>
              <a:t>playground</a:t>
            </a:r>
            <a:r>
              <a:rPr lang="en-US" altLang="es-MX" dirty="0">
                <a:latin typeface="Arial Nova" panose="020B0504020202020204" pitchFamily="34" charset="0"/>
              </a:rPr>
              <a:t> for children's recreation is also considered.</a:t>
            </a:r>
          </a:p>
          <a:p>
            <a:pPr algn="just" fontAlgn="base">
              <a:spcBef>
                <a:spcPct val="0"/>
              </a:spcBef>
              <a:spcAft>
                <a:spcPct val="0"/>
              </a:spcAft>
              <a:buClrTx/>
              <a:buSzTx/>
              <a:buNone/>
              <a:defRPr/>
            </a:pPr>
            <a:endParaRPr lang="en-US" altLang="es-MX" dirty="0">
              <a:latin typeface="Arial Nova" panose="020B0504020202020204" pitchFamily="34" charset="0"/>
            </a:endParaRPr>
          </a:p>
          <a:p>
            <a:pPr algn="just" fontAlgn="base">
              <a:spcBef>
                <a:spcPct val="0"/>
              </a:spcBef>
              <a:spcAft>
                <a:spcPct val="0"/>
              </a:spcAft>
              <a:buClrTx/>
              <a:buSzTx/>
              <a:buNone/>
              <a:defRPr/>
            </a:pPr>
            <a:r>
              <a:rPr lang="en-US" altLang="es-MX" dirty="0">
                <a:latin typeface="Arial Nova" panose="020B0504020202020204" pitchFamily="34" charset="0"/>
              </a:rPr>
              <a:t>With this investment, up to 40 children can benefit from the protection of the civil association "FUNDAVID".</a:t>
            </a:r>
          </a:p>
          <a:p>
            <a:pPr algn="just" fontAlgn="base">
              <a:spcBef>
                <a:spcPct val="0"/>
              </a:spcBef>
              <a:spcAft>
                <a:spcPct val="0"/>
              </a:spcAft>
              <a:buClrTx/>
              <a:buSzTx/>
              <a:buNone/>
              <a:defRPr/>
            </a:pPr>
            <a:endParaRPr lang="en-US" altLang="es-MX" dirty="0">
              <a:latin typeface="Arial Nova" panose="020B0504020202020204" pitchFamily="34" charset="0"/>
            </a:endParaRPr>
          </a:p>
          <a:p>
            <a:pPr algn="just" fontAlgn="base">
              <a:spcBef>
                <a:spcPct val="0"/>
              </a:spcBef>
              <a:spcAft>
                <a:spcPct val="0"/>
              </a:spcAft>
              <a:buClrTx/>
              <a:buSzTx/>
              <a:buNone/>
              <a:defRPr/>
            </a:pPr>
            <a:r>
              <a:rPr lang="en-US" altLang="es-MX" b="1" dirty="0"/>
              <a:t>The kitchen area and a playroom require an investment of $8,666.07 US dollars, approximately $164,655.32 Mexican pesos at a $19.00 MXN per USD exchange rate.</a:t>
            </a:r>
          </a:p>
        </p:txBody>
      </p:sp>
      <p:pic>
        <p:nvPicPr>
          <p:cNvPr id="3" name="Picture 1083">
            <a:extLst>
              <a:ext uri="{FF2B5EF4-FFF2-40B4-BE49-F238E27FC236}">
                <a16:creationId xmlns:a16="http://schemas.microsoft.com/office/drawing/2014/main" id="{CE9E96C0-1AFD-D402-B684-88A9BCF4BAA5}"/>
              </a:ext>
            </a:extLst>
          </p:cNvPr>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200073" y="1338607"/>
            <a:ext cx="3860800" cy="2522194"/>
          </a:xfrm>
          <a:prstGeom prst="rect">
            <a:avLst/>
          </a:prstGeom>
          <a:effectLst/>
        </p:spPr>
      </p:pic>
      <p:pic>
        <p:nvPicPr>
          <p:cNvPr id="4" name="Picture 1081">
            <a:extLst>
              <a:ext uri="{FF2B5EF4-FFF2-40B4-BE49-F238E27FC236}">
                <a16:creationId xmlns:a16="http://schemas.microsoft.com/office/drawing/2014/main" id="{FA2CCA47-AE70-3895-8BC3-E3CD0CC27382}"/>
              </a:ext>
            </a:extLst>
          </p:cNvPr>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200073" y="3936888"/>
            <a:ext cx="3860800" cy="2745266"/>
          </a:xfrm>
          <a:prstGeom prst="rect">
            <a:avLst/>
          </a:prstGeom>
          <a:effectLst/>
        </p:spPr>
      </p:pic>
      <p:pic>
        <p:nvPicPr>
          <p:cNvPr id="5" name="Imagen 4">
            <a:extLst>
              <a:ext uri="{FF2B5EF4-FFF2-40B4-BE49-F238E27FC236}">
                <a16:creationId xmlns:a16="http://schemas.microsoft.com/office/drawing/2014/main" id="{E6DB217E-4B49-B408-375E-2C14DD1D7B1B}"/>
              </a:ext>
            </a:extLst>
          </p:cNvPr>
          <p:cNvPicPr>
            <a:picLocks noChangeAspect="1"/>
          </p:cNvPicPr>
          <p:nvPr/>
        </p:nvPicPr>
        <p:blipFill rotWithShape="1">
          <a:blip r:embed="rId7">
            <a:extLst>
              <a:ext uri="{28A0092B-C50C-407E-A947-70E740481C1C}">
                <a14:useLocalDpi xmlns:a14="http://schemas.microsoft.com/office/drawing/2010/main" val="0"/>
              </a:ext>
            </a:extLst>
          </a:blip>
          <a:srcRect l="21183" t="24332" r="48156" b="19885"/>
          <a:stretch/>
        </p:blipFill>
        <p:spPr>
          <a:xfrm>
            <a:off x="203200" y="42653"/>
            <a:ext cx="2081869" cy="10343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2555640" y="380880"/>
            <a:ext cx="4392000" cy="4647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8280" tIns="49320" rIns="98280" bIns="49320" anchor="b">
            <a:spAutoFit/>
          </a:bodyPr>
          <a:lstStyle/>
          <a:p>
            <a:pPr algn="ctr">
              <a:lnSpc>
                <a:spcPct val="100000"/>
              </a:lnSpc>
              <a:spcBef>
                <a:spcPts val="479"/>
              </a:spcBef>
            </a:pPr>
            <a:r>
              <a:rPr lang="en-US" sz="2400" b="1" strike="noStrike" spc="-1">
                <a:solidFill>
                  <a:srgbClr val="FFFFFF"/>
                </a:solidFill>
                <a:latin typeface="Arial"/>
              </a:rPr>
              <a:t>3. Location</a:t>
            </a:r>
            <a:endParaRPr lang="es-MX" sz="2400" b="0" strike="noStrike" spc="-1">
              <a:latin typeface="Arial"/>
            </a:endParaRPr>
          </a:p>
        </p:txBody>
      </p:sp>
      <p:pic>
        <p:nvPicPr>
          <p:cNvPr id="3" name="Picture 9" descr="Mapa del Estado de Nayarit con Municipios &gt;&gt; Mapas para Descargar e  Imprimir | Imágenes Totales">
            <a:extLst>
              <a:ext uri="{FF2B5EF4-FFF2-40B4-BE49-F238E27FC236}">
                <a16:creationId xmlns:a16="http://schemas.microsoft.com/office/drawing/2014/main" id="{02BEB18D-AE73-088E-8B6F-03E6F8A54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199" y="1247125"/>
            <a:ext cx="4165601" cy="539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6">
            <a:extLst>
              <a:ext uri="{FF2B5EF4-FFF2-40B4-BE49-F238E27FC236}">
                <a16:creationId xmlns:a16="http://schemas.microsoft.com/office/drawing/2014/main" id="{7E878963-AE55-C6B9-9A7A-E3E690B493CE}"/>
              </a:ext>
            </a:extLst>
          </p:cNvPr>
          <p:cNvSpPr txBox="1">
            <a:spLocks noChangeArrowheads="1"/>
          </p:cNvSpPr>
          <p:nvPr/>
        </p:nvSpPr>
        <p:spPr bwMode="auto">
          <a:xfrm>
            <a:off x="5520315" y="2533913"/>
            <a:ext cx="1878928" cy="369332"/>
          </a:xfrm>
          <a:prstGeom prst="rect">
            <a:avLst/>
          </a:prstGeom>
          <a:solidFill>
            <a:schemeClr val="bg1"/>
          </a:solidFill>
          <a:ln>
            <a:solidFill>
              <a:schemeClr val="tx2"/>
            </a:solid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eaLnBrk="1" hangingPunct="1"/>
            <a:r>
              <a:rPr lang="es-MX" altLang="es-MX" dirty="0">
                <a:latin typeface="Arial Nova" panose="020B0504020202020204" pitchFamily="34" charset="0"/>
              </a:rPr>
              <a:t>Tepic, Nayarit</a:t>
            </a:r>
          </a:p>
        </p:txBody>
      </p:sp>
      <p:cxnSp>
        <p:nvCxnSpPr>
          <p:cNvPr id="6" name="Conector recto de flecha 5">
            <a:extLst>
              <a:ext uri="{FF2B5EF4-FFF2-40B4-BE49-F238E27FC236}">
                <a16:creationId xmlns:a16="http://schemas.microsoft.com/office/drawing/2014/main" id="{8EEDFB03-067C-879E-B8BD-E5AFC86347D6}"/>
              </a:ext>
            </a:extLst>
          </p:cNvPr>
          <p:cNvCxnSpPr>
            <a:cxnSpLocks/>
            <a:stCxn id="4" idx="2"/>
          </p:cNvCxnSpPr>
          <p:nvPr/>
        </p:nvCxnSpPr>
        <p:spPr>
          <a:xfrm flipH="1">
            <a:off x="4708309" y="2903245"/>
            <a:ext cx="1751470" cy="12346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 name="Imagen 11">
            <a:extLst>
              <a:ext uri="{FF2B5EF4-FFF2-40B4-BE49-F238E27FC236}">
                <a16:creationId xmlns:a16="http://schemas.microsoft.com/office/drawing/2014/main" id="{B5FF7BDA-6C0A-80E0-980B-49DBB13DD0CF}"/>
              </a:ext>
            </a:extLst>
          </p:cNvPr>
          <p:cNvPicPr>
            <a:picLocks noChangeAspect="1"/>
          </p:cNvPicPr>
          <p:nvPr/>
        </p:nvPicPr>
        <p:blipFill rotWithShape="1">
          <a:blip r:embed="rId3">
            <a:extLst>
              <a:ext uri="{28A0092B-C50C-407E-A947-70E740481C1C}">
                <a14:useLocalDpi xmlns:a14="http://schemas.microsoft.com/office/drawing/2010/main" val="0"/>
              </a:ext>
            </a:extLst>
          </a:blip>
          <a:srcRect l="21183" t="24332" r="48156" b="19885"/>
          <a:stretch/>
        </p:blipFill>
        <p:spPr>
          <a:xfrm>
            <a:off x="203200" y="42653"/>
            <a:ext cx="2081869" cy="10343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492421" y="377181"/>
            <a:ext cx="4639392" cy="46869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8399" tIns="49199" rIns="98399" bIns="49199" anchor="b">
            <a:spAutoFit/>
          </a:bodyPr>
          <a:lstStyle>
            <a:lvl1pPr eaLnBrk="0" hangingPunct="0">
              <a:spcBef>
                <a:spcPct val="20000"/>
              </a:spcBef>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r>
              <a:rPr lang="en-US" sz="2400" b="1" dirty="0">
                <a:solidFill>
                  <a:schemeClr val="bg1"/>
                </a:solidFill>
              </a:rPr>
              <a:t>4. Budget</a:t>
            </a:r>
          </a:p>
        </p:txBody>
      </p:sp>
      <p:graphicFrame>
        <p:nvGraphicFramePr>
          <p:cNvPr id="7" name="Group 2098">
            <a:extLst>
              <a:ext uri="{FF2B5EF4-FFF2-40B4-BE49-F238E27FC236}">
                <a16:creationId xmlns:a16="http://schemas.microsoft.com/office/drawing/2014/main" id="{06B05045-16A8-4124-AF20-AB3889AE440B}"/>
              </a:ext>
            </a:extLst>
          </p:cNvPr>
          <p:cNvGraphicFramePr>
            <a:graphicFrameLocks noGrp="1"/>
          </p:cNvGraphicFramePr>
          <p:nvPr>
            <p:extLst>
              <p:ext uri="{D42A27DB-BD31-4B8C-83A1-F6EECF244321}">
                <p14:modId xmlns:p14="http://schemas.microsoft.com/office/powerpoint/2010/main" val="2991434777"/>
              </p:ext>
            </p:extLst>
          </p:nvPr>
        </p:nvGraphicFramePr>
        <p:xfrm>
          <a:off x="248008" y="1584325"/>
          <a:ext cx="8642350" cy="3107748"/>
        </p:xfrm>
        <a:graphic>
          <a:graphicData uri="http://schemas.openxmlformats.org/drawingml/2006/table">
            <a:tbl>
              <a:tblPr/>
              <a:tblGrid>
                <a:gridCol w="3483483">
                  <a:extLst>
                    <a:ext uri="{9D8B030D-6E8A-4147-A177-3AD203B41FA5}">
                      <a16:colId xmlns:a16="http://schemas.microsoft.com/office/drawing/2014/main" val="20000"/>
                    </a:ext>
                  </a:extLst>
                </a:gridCol>
                <a:gridCol w="1607127">
                  <a:extLst>
                    <a:ext uri="{9D8B030D-6E8A-4147-A177-3AD203B41FA5}">
                      <a16:colId xmlns:a16="http://schemas.microsoft.com/office/drawing/2014/main" val="20001"/>
                    </a:ext>
                  </a:extLst>
                </a:gridCol>
                <a:gridCol w="1690255">
                  <a:extLst>
                    <a:ext uri="{9D8B030D-6E8A-4147-A177-3AD203B41FA5}">
                      <a16:colId xmlns:a16="http://schemas.microsoft.com/office/drawing/2014/main" val="20002"/>
                    </a:ext>
                  </a:extLst>
                </a:gridCol>
                <a:gridCol w="1861485">
                  <a:extLst>
                    <a:ext uri="{9D8B030D-6E8A-4147-A177-3AD203B41FA5}">
                      <a16:colId xmlns:a16="http://schemas.microsoft.com/office/drawing/2014/main" val="20003"/>
                    </a:ext>
                  </a:extLst>
                </a:gridCol>
              </a:tblGrid>
              <a:tr h="517958">
                <a:tc>
                  <a:txBody>
                    <a:bodyPr/>
                    <a:lstStyle/>
                    <a:p>
                      <a:pPr algn="ctr"/>
                      <a:r>
                        <a:rPr lang="es-MX" b="1" dirty="0">
                          <a:latin typeface="Arial Nova" panose="020B0504020202020204" pitchFamily="34" charset="0"/>
                        </a:rPr>
                        <a:t>Concept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b="1" dirty="0" err="1">
                          <a:latin typeface="Arial Nova" panose="020B0504020202020204" pitchFamily="34" charset="0"/>
                        </a:rPr>
                        <a:t>Quantity</a:t>
                      </a:r>
                      <a:endParaRPr lang="es-MX" b="1" dirty="0">
                        <a:latin typeface="Arial Nova" panose="020B05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ES" b="1" dirty="0">
                          <a:latin typeface="Arial Nova" panose="020B0504020202020204" pitchFamily="34" charset="0"/>
                        </a:rPr>
                        <a:t>Price per </a:t>
                      </a:r>
                      <a:r>
                        <a:rPr lang="es-ES" b="1" dirty="0" err="1">
                          <a:latin typeface="Arial Nova" panose="020B0504020202020204" pitchFamily="34" charset="0"/>
                        </a:rPr>
                        <a:t>unit</a:t>
                      </a:r>
                      <a:r>
                        <a:rPr lang="es-ES" b="1" dirty="0">
                          <a:latin typeface="Arial Nova" panose="020B0504020202020204" pitchFamily="34" charset="0"/>
                        </a:rPr>
                        <a:t> </a:t>
                      </a:r>
                      <a:endParaRPr lang="es-MX" b="1" dirty="0">
                        <a:latin typeface="Arial Nova" panose="020B05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ES" b="1" dirty="0">
                          <a:latin typeface="Arial Nova" panose="020B0504020202020204" pitchFamily="34" charset="0"/>
                        </a:rPr>
                        <a:t>Total (USD)</a:t>
                      </a:r>
                      <a:endParaRPr lang="es-MX" b="1" dirty="0">
                        <a:latin typeface="Arial Nova" panose="020B05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9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b="0" dirty="0" err="1">
                          <a:effectLst/>
                          <a:latin typeface="Arial Nova" panose="020B0504020202020204" pitchFamily="34" charset="0"/>
                        </a:rPr>
                        <a:t>Upright</a:t>
                      </a:r>
                      <a:r>
                        <a:rPr lang="es-MX" b="0" dirty="0">
                          <a:effectLst/>
                          <a:latin typeface="Arial Nova" panose="020B0504020202020204" pitchFamily="34" charset="0"/>
                        </a:rPr>
                        <a:t> </a:t>
                      </a:r>
                      <a:r>
                        <a:rPr lang="es-MX" b="0" dirty="0" err="1">
                          <a:effectLst/>
                          <a:latin typeface="Arial Nova" panose="020B0504020202020204" pitchFamily="34" charset="0"/>
                        </a:rPr>
                        <a:t>freezer</a:t>
                      </a:r>
                      <a:endParaRPr lang="es-MX" b="0" dirty="0">
                        <a:effectLst/>
                        <a:latin typeface="Arial Nova" panose="020B05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$2,198.93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$2,198.93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9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b="0" dirty="0">
                          <a:effectLst/>
                          <a:latin typeface="Arial Nova" panose="020B0504020202020204" pitchFamily="34" charset="0"/>
                        </a:rPr>
                        <a:t>Vertical </a:t>
                      </a:r>
                      <a:r>
                        <a:rPr lang="es-MX" b="0" dirty="0" err="1">
                          <a:effectLst/>
                          <a:latin typeface="Arial Nova" panose="020B0504020202020204" pitchFamily="34" charset="0"/>
                        </a:rPr>
                        <a:t>refrigerator</a:t>
                      </a:r>
                      <a:r>
                        <a:rPr lang="es-MX" b="0" dirty="0">
                          <a:effectLst/>
                          <a:latin typeface="Arial Nova" panose="020B0504020202020204" pitchFamily="34" charset="0"/>
                        </a:rPr>
                        <a:t> 2 </a:t>
                      </a:r>
                      <a:r>
                        <a:rPr lang="es-MX" b="0" dirty="0" err="1">
                          <a:effectLst/>
                          <a:latin typeface="Arial Nova" panose="020B0504020202020204" pitchFamily="34" charset="0"/>
                        </a:rPr>
                        <a:t>doors</a:t>
                      </a:r>
                      <a:endParaRPr lang="es-MX" b="0" dirty="0">
                        <a:effectLst/>
                        <a:latin typeface="Arial Nova" panose="020B05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$1,869.25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$1,869.25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9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b="0" dirty="0" err="1">
                          <a:effectLst/>
                          <a:latin typeface="Arial Nova" panose="020B0504020202020204" pitchFamily="34" charset="0"/>
                        </a:rPr>
                        <a:t>Convection</a:t>
                      </a:r>
                      <a:r>
                        <a:rPr lang="es-MX" b="0" dirty="0">
                          <a:effectLst/>
                          <a:latin typeface="Arial Nova" panose="020B0504020202020204" pitchFamily="34" charset="0"/>
                        </a:rPr>
                        <a:t> oven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$3,650.52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s-MX" dirty="0">
                          <a:latin typeface="Arial Nova" panose="020B0504020202020204" pitchFamily="34" charset="0"/>
                        </a:rPr>
                        <a:t>$3,650.52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9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b="0" dirty="0" err="1">
                          <a:effectLst/>
                          <a:latin typeface="Arial Nova" panose="020B0504020202020204" pitchFamily="34" charset="0"/>
                        </a:rPr>
                        <a:t>Playground</a:t>
                      </a:r>
                      <a:endParaRPr lang="es-MX" b="0" dirty="0">
                        <a:effectLst/>
                        <a:latin typeface="Arial Nova" panose="020B05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457200" rtl="0" eaLnBrk="1" latinLnBrk="0" hangingPunct="1"/>
                      <a:r>
                        <a:rPr lang="es-MX" sz="1800" kern="1200" dirty="0">
                          <a:solidFill>
                            <a:schemeClr val="dk1"/>
                          </a:solidFill>
                          <a:latin typeface="Arial Nova" panose="020B0504020202020204" pitchFamily="34" charset="0"/>
                          <a:ea typeface="+mn-ea"/>
                          <a:cs typeface="+mn-cs"/>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latin typeface="Arial Nova" panose="020B0504020202020204" pitchFamily="34" charset="0"/>
                          <a:ea typeface="+mn-ea"/>
                          <a:cs typeface="+mn-cs"/>
                        </a:rPr>
                        <a:t>$947.37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latin typeface="Arial Nova" panose="020B0504020202020204" pitchFamily="34" charset="0"/>
                          <a:ea typeface="+mn-ea"/>
                          <a:cs typeface="+mn-cs"/>
                        </a:rPr>
                        <a:t>$947.37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7958">
                <a:tc>
                  <a:txBody>
                    <a:bodyPr/>
                    <a:lstStyle/>
                    <a:p>
                      <a:pPr algn="ctr"/>
                      <a:r>
                        <a:rPr lang="es-MX" b="1" dirty="0">
                          <a:latin typeface="Arial Nova" panose="020B0504020202020204" pitchFamily="34" charset="0"/>
                        </a:rPr>
                        <a:t>Total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s-MX" b="1" dirty="0">
                          <a:latin typeface="Arial Nova" panose="020B0504020202020204" pitchFamily="34" charset="0"/>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b="1" dirty="0">
                          <a:latin typeface="Arial Nova" panose="020B0504020202020204" pitchFamily="34" charset="0"/>
                        </a:rPr>
                        <a:t>$8,666.07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b="1" dirty="0">
                          <a:latin typeface="Arial Nova" panose="020B0504020202020204" pitchFamily="34" charset="0"/>
                        </a:rPr>
                        <a:t>$8,666.07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9"/>
                  </a:ext>
                </a:extLst>
              </a:tr>
            </a:tbl>
          </a:graphicData>
        </a:graphic>
      </p:graphicFrame>
      <p:pic>
        <p:nvPicPr>
          <p:cNvPr id="3" name="Imagen 2">
            <a:extLst>
              <a:ext uri="{FF2B5EF4-FFF2-40B4-BE49-F238E27FC236}">
                <a16:creationId xmlns:a16="http://schemas.microsoft.com/office/drawing/2014/main" id="{55BA4F35-DD43-68B2-0B3E-170AEAE1458D}"/>
              </a:ext>
            </a:extLst>
          </p:cNvPr>
          <p:cNvPicPr>
            <a:picLocks noChangeAspect="1"/>
          </p:cNvPicPr>
          <p:nvPr/>
        </p:nvPicPr>
        <p:blipFill rotWithShape="1">
          <a:blip r:embed="rId2">
            <a:extLst>
              <a:ext uri="{28A0092B-C50C-407E-A947-70E740481C1C}">
                <a14:useLocalDpi xmlns:a14="http://schemas.microsoft.com/office/drawing/2010/main" val="0"/>
              </a:ext>
            </a:extLst>
          </a:blip>
          <a:srcRect l="21183" t="24332" r="48156" b="19885"/>
          <a:stretch/>
        </p:blipFill>
        <p:spPr>
          <a:xfrm>
            <a:off x="203200" y="42653"/>
            <a:ext cx="2081869" cy="1034322"/>
          </a:xfrm>
          <a:prstGeom prst="rect">
            <a:avLst/>
          </a:prstGeom>
        </p:spPr>
      </p:pic>
    </p:spTree>
    <p:extLst>
      <p:ext uri="{BB962C8B-B14F-4D97-AF65-F5344CB8AC3E}">
        <p14:creationId xmlns:p14="http://schemas.microsoft.com/office/powerpoint/2010/main" val="333759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9636" y="1340768"/>
            <a:ext cx="9175750" cy="46869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399" tIns="49199" rIns="98399" bIns="49199" anchor="b">
            <a:spAutoFit/>
          </a:bodyPr>
          <a:lstStyle>
            <a:lvl1pPr eaLnBrk="0" hangingPunct="0">
              <a:spcBef>
                <a:spcPct val="20000"/>
              </a:spcBef>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mn-cs"/>
              </a:rPr>
              <a:t>5. Petition</a:t>
            </a:r>
          </a:p>
        </p:txBody>
      </p:sp>
      <p:sp>
        <p:nvSpPr>
          <p:cNvPr id="5" name="Text Box 3">
            <a:extLst>
              <a:ext uri="{FF2B5EF4-FFF2-40B4-BE49-F238E27FC236}">
                <a16:creationId xmlns:a16="http://schemas.microsoft.com/office/drawing/2014/main" id="{BBD15E73-20CB-4B37-860A-18DB550D5DF7}"/>
              </a:ext>
            </a:extLst>
          </p:cNvPr>
          <p:cNvSpPr txBox="1">
            <a:spLocks noChangeArrowheads="1"/>
          </p:cNvSpPr>
          <p:nvPr/>
        </p:nvSpPr>
        <p:spPr bwMode="auto">
          <a:xfrm>
            <a:off x="539551" y="2708920"/>
            <a:ext cx="7969317" cy="156966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s-ES_tradnl" altLang="es-MX" sz="2400" b="0" i="0" u="none" strike="noStrike" kern="1200" cap="none" spc="0" normalizeH="0" baseline="0" noProof="0" dirty="0">
                <a:ln>
                  <a:noFill/>
                </a:ln>
                <a:solidFill>
                  <a:prstClr val="black"/>
                </a:solidFill>
                <a:effectLst/>
                <a:uLnTx/>
                <a:uFillTx/>
                <a:latin typeface="Arial Nova" panose="020B0504020202020204" pitchFamily="34" charset="0"/>
              </a:rPr>
              <a:t>Sponsor</a:t>
            </a:r>
            <a:r>
              <a:rPr kumimoji="0" lang="es-419" altLang="es-MX" sz="2400" b="0" i="0" u="none" strike="noStrike" kern="1200" cap="none" spc="0" normalizeH="0" baseline="0" noProof="0" dirty="0">
                <a:ln>
                  <a:noFill/>
                </a:ln>
                <a:solidFill>
                  <a:prstClr val="black"/>
                </a:solidFill>
                <a:effectLst/>
                <a:uLnTx/>
                <a:uFillTx/>
                <a:latin typeface="Arial Nova" panose="020B0504020202020204" pitchFamily="34" charset="0"/>
              </a:rPr>
              <a:t> 1</a:t>
            </a:r>
            <a:r>
              <a:rPr kumimoji="0" lang="es-ES_tradnl" altLang="es-MX" sz="2400" b="0" i="0" u="none" strike="noStrike" kern="1200" cap="none" spc="0" normalizeH="0" baseline="0" noProof="0" dirty="0">
                <a:ln>
                  <a:noFill/>
                </a:ln>
                <a:solidFill>
                  <a:prstClr val="black"/>
                </a:solidFill>
                <a:effectLst/>
                <a:uLnTx/>
                <a:uFillTx/>
                <a:latin typeface="Arial Nova" panose="020B0504020202020204" pitchFamily="34" charset="0"/>
              </a:rPr>
              <a:t> Rotary Club…………………………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419" altLang="es-MX" sz="2400" b="0" i="0" u="none" strike="noStrike" kern="1200" cap="none" spc="0" normalizeH="0" baseline="0" noProof="0" dirty="0">
                <a:ln>
                  <a:noFill/>
                </a:ln>
                <a:solidFill>
                  <a:prstClr val="black"/>
                </a:solidFill>
                <a:effectLst/>
                <a:uLnTx/>
                <a:uFillTx/>
                <a:latin typeface="Arial Nova" panose="020B0504020202020204" pitchFamily="34" charset="0"/>
              </a:rPr>
              <a:t>Distrital FDD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_tradnl" altLang="es-MX" sz="2400" b="0" i="0" u="none" strike="noStrike" kern="1200" cap="none" spc="0" normalizeH="0" baseline="0" noProof="0" dirty="0">
                <a:ln>
                  <a:noFill/>
                </a:ln>
                <a:solidFill>
                  <a:prstClr val="black"/>
                </a:solidFill>
                <a:effectLst/>
                <a:uLnTx/>
                <a:uFillTx/>
                <a:latin typeface="Arial Nova" panose="020B0504020202020204" pitchFamily="34" charset="0"/>
              </a:rPr>
              <a:t>Rotary Club  …………………………………….</a:t>
            </a:r>
            <a:r>
              <a:rPr kumimoji="0" lang="es-419" altLang="es-MX" sz="2400" b="0" i="0" u="none" strike="noStrike" kern="1200" cap="none" spc="0" normalizeH="0" baseline="0" noProof="0" dirty="0">
                <a:ln>
                  <a:noFill/>
                </a:ln>
                <a:solidFill>
                  <a:prstClr val="black"/>
                </a:solidFill>
                <a:effectLst/>
                <a:uLnTx/>
                <a:uFillTx/>
                <a:latin typeface="Arial Nova" panose="020B0504020202020204" pitchFamily="34" charset="0"/>
              </a:rPr>
              <a:t>	 	</a:t>
            </a:r>
            <a:endParaRPr kumimoji="0" lang="es-ES_tradnl" altLang="es-MX" sz="2400" b="0" i="0" u="none" strike="noStrike" kern="1200" cap="none" spc="0" normalizeH="0" baseline="0" noProof="0" dirty="0">
              <a:ln>
                <a:noFill/>
              </a:ln>
              <a:solidFill>
                <a:prstClr val="black"/>
              </a:solidFill>
              <a:effectLst/>
              <a:uLnTx/>
              <a:uFillTx/>
              <a:latin typeface="Arial Nova" panose="020B0504020202020204" pitchFamily="34" charset="0"/>
            </a:endParaRPr>
          </a:p>
        </p:txBody>
      </p:sp>
      <p:sp>
        <p:nvSpPr>
          <p:cNvPr id="7" name="2 CuadroTexto">
            <a:extLst>
              <a:ext uri="{FF2B5EF4-FFF2-40B4-BE49-F238E27FC236}">
                <a16:creationId xmlns:a16="http://schemas.microsoft.com/office/drawing/2014/main" id="{60A56CA7-F7D7-4E4B-8F46-6B10E172579F}"/>
              </a:ext>
            </a:extLst>
          </p:cNvPr>
          <p:cNvSpPr txBox="1">
            <a:spLocks noChangeArrowheads="1"/>
          </p:cNvSpPr>
          <p:nvPr/>
        </p:nvSpPr>
        <p:spPr bwMode="auto">
          <a:xfrm>
            <a:off x="6665490" y="2708920"/>
            <a:ext cx="1722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altLang="es-MX" dirty="0">
                <a:solidFill>
                  <a:prstClr val="black"/>
                </a:solidFill>
                <a:latin typeface="Arial Nova" panose="020B0504020202020204" pitchFamily="34" charset="0"/>
              </a:rPr>
              <a:t>$ 6,932.85</a:t>
            </a:r>
            <a:endParaRPr kumimoji="0" lang="es-MX" altLang="es-MX" sz="2400" b="0" i="0" u="none" strike="noStrike" kern="1200" cap="none" spc="0" normalizeH="0" baseline="0" noProof="0" dirty="0">
              <a:ln>
                <a:noFill/>
              </a:ln>
              <a:solidFill>
                <a:prstClr val="black"/>
              </a:solidFill>
              <a:effectLst/>
              <a:uLnTx/>
              <a:uFillTx/>
              <a:latin typeface="Arial Nova" panose="020B0504020202020204" pitchFamily="34" charset="0"/>
            </a:endParaRPr>
          </a:p>
        </p:txBody>
      </p:sp>
      <p:sp>
        <p:nvSpPr>
          <p:cNvPr id="8" name="3 CuadroTexto">
            <a:extLst>
              <a:ext uri="{FF2B5EF4-FFF2-40B4-BE49-F238E27FC236}">
                <a16:creationId xmlns:a16="http://schemas.microsoft.com/office/drawing/2014/main" id="{F5424D15-0F82-4574-B2C3-AA1ACF535EC2}"/>
              </a:ext>
            </a:extLst>
          </p:cNvPr>
          <p:cNvSpPr txBox="1">
            <a:spLocks noChangeArrowheads="1"/>
          </p:cNvSpPr>
          <p:nvPr/>
        </p:nvSpPr>
        <p:spPr bwMode="auto">
          <a:xfrm>
            <a:off x="6665490" y="3280580"/>
            <a:ext cx="136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es-MX" sz="2400" b="0" i="0" u="none" strike="noStrike" kern="1200" cap="none" spc="0" normalizeH="0" baseline="0" noProof="0" dirty="0">
                <a:ln>
                  <a:noFill/>
                </a:ln>
                <a:solidFill>
                  <a:prstClr val="black"/>
                </a:solidFill>
                <a:effectLst/>
                <a:uLnTx/>
                <a:uFillTx/>
                <a:latin typeface="Arial Nova" panose="020B0504020202020204" pitchFamily="34" charset="0"/>
              </a:rPr>
              <a:t>$ -</a:t>
            </a:r>
          </a:p>
        </p:txBody>
      </p:sp>
      <p:sp>
        <p:nvSpPr>
          <p:cNvPr id="9" name="3 CuadroTexto">
            <a:extLst>
              <a:ext uri="{FF2B5EF4-FFF2-40B4-BE49-F238E27FC236}">
                <a16:creationId xmlns:a16="http://schemas.microsoft.com/office/drawing/2014/main" id="{F5424D15-0F82-4574-B2C3-AA1ACF535EC2}"/>
              </a:ext>
            </a:extLst>
          </p:cNvPr>
          <p:cNvSpPr txBox="1">
            <a:spLocks noChangeArrowheads="1"/>
          </p:cNvSpPr>
          <p:nvPr/>
        </p:nvSpPr>
        <p:spPr bwMode="auto">
          <a:xfrm>
            <a:off x="6665490" y="3777572"/>
            <a:ext cx="1722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altLang="es-MX" dirty="0">
                <a:solidFill>
                  <a:prstClr val="black"/>
                </a:solidFill>
                <a:latin typeface="Arial Nova" panose="020B0504020202020204" pitchFamily="34" charset="0"/>
              </a:rPr>
              <a:t>$ 1,733.21</a:t>
            </a:r>
            <a:endParaRPr kumimoji="0" lang="es-MX" altLang="es-MX" sz="2400" b="0" i="0" u="none" strike="noStrike" kern="1200" cap="none" spc="0" normalizeH="0" baseline="0" noProof="0" dirty="0">
              <a:ln>
                <a:noFill/>
              </a:ln>
              <a:solidFill>
                <a:prstClr val="black"/>
              </a:solidFill>
              <a:effectLst/>
              <a:uLnTx/>
              <a:uFillTx/>
              <a:latin typeface="Arial Nova" panose="020B0504020202020204" pitchFamily="34" charset="0"/>
            </a:endParaRPr>
          </a:p>
        </p:txBody>
      </p:sp>
      <p:sp>
        <p:nvSpPr>
          <p:cNvPr id="11" name="3 CuadroTexto">
            <a:extLst>
              <a:ext uri="{FF2B5EF4-FFF2-40B4-BE49-F238E27FC236}">
                <a16:creationId xmlns:a16="http://schemas.microsoft.com/office/drawing/2014/main" id="{F5424D15-0F82-4574-B2C3-AA1ACF535EC2}"/>
              </a:ext>
            </a:extLst>
          </p:cNvPr>
          <p:cNvSpPr txBox="1">
            <a:spLocks noChangeArrowheads="1"/>
          </p:cNvSpPr>
          <p:nvPr/>
        </p:nvSpPr>
        <p:spPr bwMode="auto">
          <a:xfrm>
            <a:off x="6665490" y="4990235"/>
            <a:ext cx="1843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altLang="es-MX" sz="2400" b="1" i="0" u="none" strike="noStrike" kern="1200" cap="none" spc="0" normalizeH="0" baseline="0" noProof="0" dirty="0">
                <a:ln>
                  <a:noFill/>
                </a:ln>
                <a:solidFill>
                  <a:prstClr val="black"/>
                </a:solidFill>
                <a:effectLst/>
                <a:uLnTx/>
                <a:uFillTx/>
                <a:latin typeface="Arial Nova" panose="020B0504020202020204" pitchFamily="34" charset="0"/>
              </a:rPr>
              <a:t>$8,666.07</a:t>
            </a:r>
            <a:endParaRPr kumimoji="0" lang="es-MX" altLang="es-MX" sz="2400" b="1" i="0" u="none" strike="noStrike" kern="1200" cap="none" spc="0" normalizeH="0" baseline="0" noProof="0" dirty="0">
              <a:ln>
                <a:noFill/>
              </a:ln>
              <a:solidFill>
                <a:prstClr val="black"/>
              </a:solidFill>
              <a:effectLst/>
              <a:uLnTx/>
              <a:uFillTx/>
              <a:latin typeface="Arial Nova" panose="020B0504020202020204" pitchFamily="34" charset="0"/>
            </a:endParaRPr>
          </a:p>
        </p:txBody>
      </p:sp>
      <p:sp>
        <p:nvSpPr>
          <p:cNvPr id="3" name="CuadroTexto 2"/>
          <p:cNvSpPr txBox="1"/>
          <p:nvPr/>
        </p:nvSpPr>
        <p:spPr>
          <a:xfrm>
            <a:off x="2285069" y="4993554"/>
            <a:ext cx="438042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419" sz="2400" b="1" i="0" u="none" strike="noStrike" kern="1200" cap="none" spc="0" normalizeH="0" baseline="0" noProof="0" dirty="0">
                <a:ln>
                  <a:noFill/>
                </a:ln>
                <a:solidFill>
                  <a:prstClr val="black"/>
                </a:solidFill>
                <a:effectLst/>
                <a:uLnTx/>
                <a:uFillTx/>
                <a:latin typeface="Arial Nova" panose="020B0504020202020204" pitchFamily="34" charset="0"/>
              </a:rPr>
              <a:t>P</a:t>
            </a:r>
            <a:r>
              <a:rPr lang="es-419" sz="2400" b="1" dirty="0" err="1">
                <a:solidFill>
                  <a:prstClr val="black"/>
                </a:solidFill>
                <a:latin typeface="Arial Nova" panose="020B0504020202020204" pitchFamily="34" charset="0"/>
              </a:rPr>
              <a:t>roject</a:t>
            </a:r>
            <a:r>
              <a:rPr lang="es-419" sz="2400" b="1" dirty="0">
                <a:solidFill>
                  <a:prstClr val="black"/>
                </a:solidFill>
                <a:latin typeface="Arial Nova" panose="020B0504020202020204" pitchFamily="34" charset="0"/>
              </a:rPr>
              <a:t> total in USD</a:t>
            </a:r>
            <a:endParaRPr kumimoji="0" lang="es-MX" sz="2400" b="1" i="0" u="none" strike="noStrike" kern="1200" cap="none" spc="0" normalizeH="0" baseline="0" noProof="0" dirty="0">
              <a:ln>
                <a:noFill/>
              </a:ln>
              <a:solidFill>
                <a:prstClr val="black"/>
              </a:solidFill>
              <a:effectLst/>
              <a:uLnTx/>
              <a:uFillTx/>
              <a:latin typeface="Arial Nova" panose="020B0504020202020204" pitchFamily="34" charset="0"/>
            </a:endParaRPr>
          </a:p>
        </p:txBody>
      </p:sp>
      <p:pic>
        <p:nvPicPr>
          <p:cNvPr id="2" name="Imagen 1">
            <a:extLst>
              <a:ext uri="{FF2B5EF4-FFF2-40B4-BE49-F238E27FC236}">
                <a16:creationId xmlns:a16="http://schemas.microsoft.com/office/drawing/2014/main" id="{3ACE79E2-B894-7ECC-99BB-18D9B4D4B545}"/>
              </a:ext>
            </a:extLst>
          </p:cNvPr>
          <p:cNvPicPr>
            <a:picLocks noChangeAspect="1"/>
          </p:cNvPicPr>
          <p:nvPr/>
        </p:nvPicPr>
        <p:blipFill rotWithShape="1">
          <a:blip r:embed="rId2">
            <a:extLst>
              <a:ext uri="{28A0092B-C50C-407E-A947-70E740481C1C}">
                <a14:useLocalDpi xmlns:a14="http://schemas.microsoft.com/office/drawing/2010/main" val="0"/>
              </a:ext>
            </a:extLst>
          </a:blip>
          <a:srcRect l="21183" t="24332" r="48156" b="19885"/>
          <a:stretch/>
        </p:blipFill>
        <p:spPr>
          <a:xfrm>
            <a:off x="203200" y="42653"/>
            <a:ext cx="2081869" cy="1034322"/>
          </a:xfrm>
          <a:prstGeom prst="rect">
            <a:avLst/>
          </a:prstGeom>
        </p:spPr>
      </p:pic>
    </p:spTree>
    <p:extLst>
      <p:ext uri="{BB962C8B-B14F-4D97-AF65-F5344CB8AC3E}">
        <p14:creationId xmlns:p14="http://schemas.microsoft.com/office/powerpoint/2010/main" val="34604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699792" y="377181"/>
            <a:ext cx="4176464" cy="46869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8399" tIns="49199" rIns="98399" bIns="49199" anchor="b">
            <a:spAutoFit/>
          </a:bodyPr>
          <a:lstStyle>
            <a:lvl1pPr eaLnBrk="0" hangingPunct="0">
              <a:spcBef>
                <a:spcPct val="20000"/>
              </a:spcBef>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mn-cs"/>
              </a:rPr>
              <a:t>6. Contacts</a:t>
            </a:r>
          </a:p>
        </p:txBody>
      </p:sp>
      <p:sp>
        <p:nvSpPr>
          <p:cNvPr id="3" name="CuadroTexto 2">
            <a:extLst>
              <a:ext uri="{FF2B5EF4-FFF2-40B4-BE49-F238E27FC236}">
                <a16:creationId xmlns:a16="http://schemas.microsoft.com/office/drawing/2014/main" id="{90101970-A06A-0843-0105-D4A5171B17D4}"/>
              </a:ext>
            </a:extLst>
          </p:cNvPr>
          <p:cNvSpPr txBox="1"/>
          <p:nvPr/>
        </p:nvSpPr>
        <p:spPr>
          <a:xfrm>
            <a:off x="2394011" y="1473549"/>
            <a:ext cx="4355976" cy="1569660"/>
          </a:xfrm>
          <a:prstGeom prst="rect">
            <a:avLst/>
          </a:prstGeom>
          <a:noFill/>
        </p:spPr>
        <p:txBody>
          <a:bodyPr wrap="square">
            <a:spAutoFit/>
          </a:bodyPr>
          <a:lstStyle/>
          <a:p>
            <a:pPr algn="ctr"/>
            <a:r>
              <a:rPr lang="es-MX" altLang="es-MX" sz="1600" b="1" dirty="0">
                <a:latin typeface="Arial Nova" panose="020B0504020202020204" pitchFamily="34" charset="0"/>
              </a:rPr>
              <a:t>NAME: </a:t>
            </a:r>
            <a:r>
              <a:rPr lang="es-MX" altLang="es-MX" sz="1600" dirty="0">
                <a:latin typeface="Arial Nova" panose="020B0504020202020204" pitchFamily="34" charset="0"/>
              </a:rPr>
              <a:t>CP Emilio Hernández Melo</a:t>
            </a:r>
          </a:p>
          <a:p>
            <a:pPr algn="ctr"/>
            <a:r>
              <a:rPr lang="es-MX" altLang="es-MX" sz="1600" b="1" dirty="0">
                <a:latin typeface="Arial Nova" panose="020B0504020202020204" pitchFamily="34" charset="0"/>
              </a:rPr>
              <a:t>CLUB POSITION: </a:t>
            </a:r>
            <a:r>
              <a:rPr lang="es-MX" altLang="es-MX" sz="1600" dirty="0">
                <a:latin typeface="Arial Nova" panose="020B0504020202020204" pitchFamily="34" charset="0"/>
              </a:rPr>
              <a:t>Club </a:t>
            </a:r>
            <a:r>
              <a:rPr lang="es-MX" altLang="es-MX" sz="1600" dirty="0" err="1">
                <a:latin typeface="Arial Nova" panose="020B0504020202020204" pitchFamily="34" charset="0"/>
              </a:rPr>
              <a:t>President</a:t>
            </a:r>
            <a:r>
              <a:rPr lang="es-MX" altLang="es-MX" sz="1600" dirty="0">
                <a:latin typeface="Arial Nova" panose="020B0504020202020204" pitchFamily="34" charset="0"/>
              </a:rPr>
              <a:t> 2024-2025</a:t>
            </a:r>
          </a:p>
          <a:p>
            <a:pPr algn="ctr"/>
            <a:r>
              <a:rPr lang="es-MX" altLang="es-MX" sz="1600" b="1" dirty="0">
                <a:latin typeface="Arial Nova" panose="020B0504020202020204" pitchFamily="34" charset="0"/>
              </a:rPr>
              <a:t>E MAIL: </a:t>
            </a:r>
            <a:r>
              <a:rPr lang="es-MX" altLang="es-MX" sz="1600" dirty="0">
                <a:latin typeface="Arial Nova" panose="020B0504020202020204" pitchFamily="34" charset="0"/>
              </a:rPr>
              <a:t>e.hernandez@hmvycia.com</a:t>
            </a:r>
          </a:p>
          <a:p>
            <a:pPr algn="ctr"/>
            <a:r>
              <a:rPr lang="es-MX" altLang="es-MX" sz="1600" b="1" dirty="0">
                <a:latin typeface="Arial Nova" panose="020B0504020202020204" pitchFamily="34" charset="0"/>
              </a:rPr>
              <a:t>PHONE: </a:t>
            </a:r>
            <a:r>
              <a:rPr lang="es-MX" altLang="es-MX" sz="1600" dirty="0">
                <a:latin typeface="Arial Nova" panose="020B0504020202020204" pitchFamily="34" charset="0"/>
              </a:rPr>
              <a:t>52-1-311-250-8030</a:t>
            </a:r>
          </a:p>
          <a:p>
            <a:pPr algn="ctr"/>
            <a:r>
              <a:rPr lang="es-MX" altLang="es-MX" sz="1600" b="1" dirty="0">
                <a:latin typeface="Arial Nova" panose="020B0504020202020204" pitchFamily="34" charset="0"/>
              </a:rPr>
              <a:t>ADRESS: </a:t>
            </a:r>
            <a:r>
              <a:rPr lang="es-MX" altLang="es-MX" sz="1600" dirty="0" err="1">
                <a:latin typeface="Arial Nova" panose="020B0504020202020204" pitchFamily="34" charset="0"/>
              </a:rPr>
              <a:t>Bucerías</a:t>
            </a:r>
            <a:r>
              <a:rPr lang="es-MX" altLang="es-MX" sz="1600" dirty="0">
                <a:latin typeface="Arial Nova" panose="020B0504020202020204" pitchFamily="34" charset="0"/>
              </a:rPr>
              <a:t> 64, Col. La Huerta, Tepic, Nayarit, México, CP 63070</a:t>
            </a:r>
          </a:p>
        </p:txBody>
      </p:sp>
      <p:sp>
        <p:nvSpPr>
          <p:cNvPr id="9" name="CuadroTexto 8">
            <a:extLst>
              <a:ext uri="{FF2B5EF4-FFF2-40B4-BE49-F238E27FC236}">
                <a16:creationId xmlns:a16="http://schemas.microsoft.com/office/drawing/2014/main" id="{8E02DA0E-4DAE-2025-0D8A-15F4D072A2D0}"/>
              </a:ext>
            </a:extLst>
          </p:cNvPr>
          <p:cNvSpPr txBox="1"/>
          <p:nvPr/>
        </p:nvSpPr>
        <p:spPr>
          <a:xfrm>
            <a:off x="2117436" y="3239622"/>
            <a:ext cx="4909127" cy="1569660"/>
          </a:xfrm>
          <a:prstGeom prst="rect">
            <a:avLst/>
          </a:prstGeom>
          <a:noFill/>
        </p:spPr>
        <p:txBody>
          <a:bodyPr wrap="square">
            <a:spAutoFit/>
          </a:bodyPr>
          <a:lstStyle/>
          <a:p>
            <a:pPr algn="ctr"/>
            <a:r>
              <a:rPr lang="es-MX" altLang="es-MX" sz="1600" b="1" dirty="0">
                <a:latin typeface="Arial Nova" panose="020B0504020202020204" pitchFamily="34" charset="0"/>
              </a:rPr>
              <a:t>NAME: </a:t>
            </a:r>
            <a:r>
              <a:rPr lang="es-MX" altLang="es-MX" sz="1600" dirty="0">
                <a:latin typeface="Arial Nova" panose="020B0504020202020204" pitchFamily="34" charset="0"/>
              </a:rPr>
              <a:t>Dr. Jorge Sánchez Ibarra</a:t>
            </a:r>
          </a:p>
          <a:p>
            <a:pPr algn="ctr"/>
            <a:r>
              <a:rPr lang="en-US" altLang="es-MX" sz="1600" b="1" dirty="0">
                <a:latin typeface="Arial Nova" panose="020B0504020202020204" pitchFamily="34" charset="0"/>
              </a:rPr>
              <a:t>CLUB POSITION: </a:t>
            </a:r>
            <a:r>
              <a:rPr lang="en-US" altLang="es-MX" sz="1600" dirty="0">
                <a:latin typeface="Arial Nova" panose="020B0504020202020204" pitchFamily="34" charset="0"/>
              </a:rPr>
              <a:t>President of Projects 2024-2025 </a:t>
            </a:r>
          </a:p>
          <a:p>
            <a:pPr algn="ctr"/>
            <a:r>
              <a:rPr lang="es-MX" altLang="es-MX" sz="1600" b="1" dirty="0">
                <a:latin typeface="Arial Nova" panose="020B0504020202020204" pitchFamily="34" charset="0"/>
              </a:rPr>
              <a:t>E-MAIL: </a:t>
            </a:r>
            <a:r>
              <a:rPr lang="es-MX" altLang="es-MX" sz="1600" dirty="0">
                <a:latin typeface="Arial Nova" panose="020B0504020202020204" pitchFamily="34" charset="0"/>
              </a:rPr>
              <a:t>jorgesanchezibarra@outlock.com</a:t>
            </a:r>
          </a:p>
          <a:p>
            <a:pPr algn="ctr"/>
            <a:r>
              <a:rPr lang="es-MX" altLang="es-MX" sz="1600" b="1" dirty="0">
                <a:latin typeface="Arial Nova" panose="020B0504020202020204" pitchFamily="34" charset="0"/>
              </a:rPr>
              <a:t>PHONE: </a:t>
            </a:r>
            <a:r>
              <a:rPr lang="es-MX" altLang="es-MX" sz="1600" dirty="0">
                <a:latin typeface="Arial Nova" panose="020B0504020202020204" pitchFamily="34" charset="0"/>
              </a:rPr>
              <a:t>52-1-311-122-56-70</a:t>
            </a:r>
          </a:p>
          <a:p>
            <a:pPr algn="ctr"/>
            <a:r>
              <a:rPr lang="es-MX" altLang="es-MX" sz="1600" b="1" dirty="0">
                <a:latin typeface="Arial Nova" panose="020B0504020202020204" pitchFamily="34" charset="0"/>
              </a:rPr>
              <a:t>ADRESS: </a:t>
            </a:r>
            <a:r>
              <a:rPr lang="es-MX" altLang="es-MX" sz="1600" dirty="0">
                <a:latin typeface="Arial Nova" panose="020B0504020202020204" pitchFamily="34" charset="0"/>
              </a:rPr>
              <a:t>Hidalgo No. 86 </a:t>
            </a:r>
            <a:r>
              <a:rPr lang="es-MX" altLang="es-MX" sz="1600" dirty="0" err="1">
                <a:latin typeface="Arial Nova" panose="020B0504020202020204" pitchFamily="34" charset="0"/>
              </a:rPr>
              <a:t>Ote</a:t>
            </a:r>
            <a:r>
              <a:rPr lang="es-MX" altLang="es-MX" sz="1600" dirty="0">
                <a:latin typeface="Arial Nova" panose="020B0504020202020204" pitchFamily="34" charset="0"/>
              </a:rPr>
              <a:t>, Col. Centro, Tepic, Nayarit, México, CP 63000</a:t>
            </a:r>
          </a:p>
        </p:txBody>
      </p:sp>
      <p:sp>
        <p:nvSpPr>
          <p:cNvPr id="11" name="CuadroTexto 10">
            <a:extLst>
              <a:ext uri="{FF2B5EF4-FFF2-40B4-BE49-F238E27FC236}">
                <a16:creationId xmlns:a16="http://schemas.microsoft.com/office/drawing/2014/main" id="{2F1E29DE-6425-1D91-7C45-6AA776E20DCA}"/>
              </a:ext>
            </a:extLst>
          </p:cNvPr>
          <p:cNvSpPr txBox="1"/>
          <p:nvPr/>
        </p:nvSpPr>
        <p:spPr>
          <a:xfrm>
            <a:off x="2014290" y="5005695"/>
            <a:ext cx="5547467" cy="1569660"/>
          </a:xfrm>
          <a:prstGeom prst="rect">
            <a:avLst/>
          </a:prstGeom>
          <a:noFill/>
        </p:spPr>
        <p:txBody>
          <a:bodyPr wrap="square">
            <a:spAutoFit/>
          </a:bodyPr>
          <a:lstStyle/>
          <a:p>
            <a:pPr algn="ctr"/>
            <a:r>
              <a:rPr lang="es-MX" altLang="es-MX" sz="1600" b="1" dirty="0">
                <a:latin typeface="Arial Nova" panose="020B0504020202020204" pitchFamily="34" charset="0"/>
              </a:rPr>
              <a:t>NAME: </a:t>
            </a:r>
            <a:r>
              <a:rPr lang="es-MX" altLang="es-MX" sz="1600" dirty="0">
                <a:latin typeface="Arial Nova" panose="020B0504020202020204" pitchFamily="34" charset="0"/>
              </a:rPr>
              <a:t>Ing. Victorino Sánchez Romero</a:t>
            </a:r>
          </a:p>
          <a:p>
            <a:pPr algn="ctr"/>
            <a:r>
              <a:rPr lang="en-US" altLang="es-MX" sz="1600" b="1" dirty="0">
                <a:latin typeface="Arial Nova" panose="020B0504020202020204" pitchFamily="34" charset="0"/>
              </a:rPr>
              <a:t>CLUB POSITION: </a:t>
            </a:r>
            <a:r>
              <a:rPr lang="en-US" altLang="es-MX" sz="1600" dirty="0">
                <a:latin typeface="Arial Nova" panose="020B0504020202020204" pitchFamily="34" charset="0"/>
              </a:rPr>
              <a:t>Rotary Foundation President 2024-2025</a:t>
            </a:r>
          </a:p>
          <a:p>
            <a:pPr algn="ctr"/>
            <a:r>
              <a:rPr lang="es-MX" altLang="es-MX" sz="1600" b="1" dirty="0">
                <a:latin typeface="Arial Nova" panose="020B0504020202020204" pitchFamily="34" charset="0"/>
              </a:rPr>
              <a:t>E-MAIL: </a:t>
            </a:r>
            <a:r>
              <a:rPr lang="es-MX" altLang="es-MX" sz="1600" dirty="0">
                <a:latin typeface="Arial Nova" panose="020B0504020202020204" pitchFamily="34" charset="0"/>
              </a:rPr>
              <a:t>Victorino.consultor@gmail.com</a:t>
            </a:r>
          </a:p>
          <a:p>
            <a:pPr algn="ctr"/>
            <a:r>
              <a:rPr lang="es-MX" altLang="es-MX" sz="1600" b="1" dirty="0">
                <a:latin typeface="Arial Nova" panose="020B0504020202020204" pitchFamily="34" charset="0"/>
              </a:rPr>
              <a:t>PHONE: </a:t>
            </a:r>
            <a:r>
              <a:rPr lang="es-MX" altLang="es-MX" sz="1600" dirty="0">
                <a:latin typeface="Arial Nova" panose="020B0504020202020204" pitchFamily="34" charset="0"/>
              </a:rPr>
              <a:t>52-1-311-116-41-24</a:t>
            </a:r>
          </a:p>
          <a:p>
            <a:pPr algn="ctr"/>
            <a:r>
              <a:rPr lang="es-MX" altLang="es-MX" sz="1600" b="1" dirty="0">
                <a:latin typeface="Arial Nova" panose="020B0504020202020204" pitchFamily="34" charset="0"/>
              </a:rPr>
              <a:t>ADRESS: </a:t>
            </a:r>
            <a:r>
              <a:rPr lang="es-MX" altLang="es-MX" sz="1600" dirty="0">
                <a:latin typeface="Arial Nova" panose="020B0504020202020204" pitchFamily="34" charset="0"/>
              </a:rPr>
              <a:t>Av. México No. 27 </a:t>
            </a:r>
            <a:r>
              <a:rPr lang="es-MX" altLang="es-MX" sz="1600" dirty="0" err="1">
                <a:latin typeface="Arial Nova" panose="020B0504020202020204" pitchFamily="34" charset="0"/>
              </a:rPr>
              <a:t>Int</a:t>
            </a:r>
            <a:r>
              <a:rPr lang="es-MX" altLang="es-MX" sz="1600" dirty="0">
                <a:latin typeface="Arial Nova" panose="020B0504020202020204" pitchFamily="34" charset="0"/>
              </a:rPr>
              <a:t>. 1 Centro, Tepic, Nayarit, México, CP: 63000</a:t>
            </a:r>
          </a:p>
        </p:txBody>
      </p:sp>
      <p:pic>
        <p:nvPicPr>
          <p:cNvPr id="12" name="Imagen 11">
            <a:extLst>
              <a:ext uri="{FF2B5EF4-FFF2-40B4-BE49-F238E27FC236}">
                <a16:creationId xmlns:a16="http://schemas.microsoft.com/office/drawing/2014/main" id="{3CE94F51-E07B-9304-7849-485C757179AE}"/>
              </a:ext>
            </a:extLst>
          </p:cNvPr>
          <p:cNvPicPr>
            <a:picLocks noChangeAspect="1"/>
          </p:cNvPicPr>
          <p:nvPr/>
        </p:nvPicPr>
        <p:blipFill rotWithShape="1">
          <a:blip r:embed="rId2">
            <a:extLst>
              <a:ext uri="{28A0092B-C50C-407E-A947-70E740481C1C}">
                <a14:useLocalDpi xmlns:a14="http://schemas.microsoft.com/office/drawing/2010/main" val="0"/>
              </a:ext>
            </a:extLst>
          </a:blip>
          <a:srcRect l="21183" t="24332" r="48156" b="19885"/>
          <a:stretch/>
        </p:blipFill>
        <p:spPr>
          <a:xfrm>
            <a:off x="203200" y="42653"/>
            <a:ext cx="2081869" cy="1034322"/>
          </a:xfrm>
          <a:prstGeom prst="rect">
            <a:avLst/>
          </a:prstGeom>
        </p:spPr>
      </p:pic>
    </p:spTree>
    <p:extLst>
      <p:ext uri="{BB962C8B-B14F-4D97-AF65-F5344CB8AC3E}">
        <p14:creationId xmlns:p14="http://schemas.microsoft.com/office/powerpoint/2010/main" val="17188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737460" y="2006671"/>
            <a:ext cx="7669080" cy="64764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8280" tIns="49320" rIns="98280" bIns="49320" anchor="b">
            <a:spAutoFit/>
          </a:bodyPr>
          <a:lstStyle/>
          <a:p>
            <a:pPr algn="ctr">
              <a:lnSpc>
                <a:spcPct val="100000"/>
              </a:lnSpc>
              <a:spcBef>
                <a:spcPts val="720"/>
              </a:spcBef>
            </a:pPr>
            <a:r>
              <a:rPr lang="en-US" sz="3600" b="1" spc="-1" dirty="0">
                <a:solidFill>
                  <a:srgbClr val="FFFFFF"/>
                </a:solidFill>
                <a:latin typeface="Arial"/>
              </a:rPr>
              <a:t>Rotary Club Tepic</a:t>
            </a:r>
            <a:endParaRPr lang="es-MX" sz="3600" b="0" strike="noStrike" spc="-1" dirty="0">
              <a:latin typeface="Arial"/>
            </a:endParaRPr>
          </a:p>
        </p:txBody>
      </p:sp>
      <p:sp>
        <p:nvSpPr>
          <p:cNvPr id="167" name="CustomShape 2"/>
          <p:cNvSpPr/>
          <p:nvPr/>
        </p:nvSpPr>
        <p:spPr>
          <a:xfrm>
            <a:off x="2664000" y="3540134"/>
            <a:ext cx="381600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4400" b="1" spc="-1" dirty="0">
                <a:solidFill>
                  <a:srgbClr val="000000"/>
                </a:solidFill>
                <a:latin typeface="Arial Nova" panose="020B0504020202020204" pitchFamily="34" charset="0"/>
              </a:rPr>
              <a:t>T</a:t>
            </a:r>
            <a:r>
              <a:rPr lang="es-MX" sz="4400" b="1" spc="-1" dirty="0" err="1">
                <a:solidFill>
                  <a:srgbClr val="000000"/>
                </a:solidFill>
                <a:latin typeface="Arial Nova" panose="020B0504020202020204" pitchFamily="34" charset="0"/>
              </a:rPr>
              <a:t>hank</a:t>
            </a:r>
            <a:r>
              <a:rPr lang="es-MX" sz="4400" b="1" spc="-1" dirty="0">
                <a:solidFill>
                  <a:srgbClr val="000000"/>
                </a:solidFill>
                <a:latin typeface="Arial Nova" panose="020B0504020202020204" pitchFamily="34" charset="0"/>
              </a:rPr>
              <a:t> </a:t>
            </a:r>
            <a:r>
              <a:rPr lang="es-MX" sz="4400" b="1" spc="-1" dirty="0" err="1">
                <a:solidFill>
                  <a:srgbClr val="000000"/>
                </a:solidFill>
                <a:latin typeface="Arial Nova" panose="020B0504020202020204" pitchFamily="34" charset="0"/>
              </a:rPr>
              <a:t>you</a:t>
            </a:r>
            <a:endParaRPr lang="es-MX" sz="4400" b="1" strike="noStrike" spc="-1" dirty="0">
              <a:latin typeface="Arial Nova" panose="020B0504020202020204" pitchFamily="34" charset="0"/>
            </a:endParaRPr>
          </a:p>
        </p:txBody>
      </p:sp>
      <p:pic>
        <p:nvPicPr>
          <p:cNvPr id="2" name="Imagen 1">
            <a:extLst>
              <a:ext uri="{FF2B5EF4-FFF2-40B4-BE49-F238E27FC236}">
                <a16:creationId xmlns:a16="http://schemas.microsoft.com/office/drawing/2014/main" id="{AB144642-F4CC-DD03-8C95-80B5D7F4962A}"/>
              </a:ext>
            </a:extLst>
          </p:cNvPr>
          <p:cNvPicPr>
            <a:picLocks noChangeAspect="1"/>
          </p:cNvPicPr>
          <p:nvPr/>
        </p:nvPicPr>
        <p:blipFill rotWithShape="1">
          <a:blip r:embed="rId2">
            <a:extLst>
              <a:ext uri="{28A0092B-C50C-407E-A947-70E740481C1C}">
                <a14:useLocalDpi xmlns:a14="http://schemas.microsoft.com/office/drawing/2010/main" val="0"/>
              </a:ext>
            </a:extLst>
          </a:blip>
          <a:srcRect l="21183" t="24332" r="48156" b="19885"/>
          <a:stretch/>
        </p:blipFill>
        <p:spPr>
          <a:xfrm>
            <a:off x="203200" y="42653"/>
            <a:ext cx="2081869" cy="10343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3142</TotalTime>
  <Words>552</Words>
  <Application>Microsoft Office PowerPoint</Application>
  <PresentationFormat>Presentación en pantalla (4:3)</PresentationFormat>
  <Paragraphs>75</Paragraphs>
  <Slides>8</Slides>
  <Notes>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8</vt:i4>
      </vt:variant>
    </vt:vector>
  </HeadingPairs>
  <TitlesOfParts>
    <vt:vector size="18" baseType="lpstr">
      <vt:lpstr>Arial</vt:lpstr>
      <vt:lpstr>Arial Nova</vt:lpstr>
      <vt:lpstr>Arial Unicode MS</vt:lpstr>
      <vt:lpstr>Calibri</vt:lpstr>
      <vt:lpstr>Symbol</vt:lpstr>
      <vt:lpstr>Times New Roman</vt:lpstr>
      <vt:lpstr>Wingdings</vt:lpstr>
      <vt:lpstr>Office Theme</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JESUS</dc:creator>
  <dc:description/>
  <cp:lastModifiedBy>Mario Sanchez</cp:lastModifiedBy>
  <cp:revision>237</cp:revision>
  <cp:lastPrinted>2024-10-14T19:54:39Z</cp:lastPrinted>
  <dcterms:created xsi:type="dcterms:W3CDTF">2017-06-29T16:51:59Z</dcterms:created>
  <dcterms:modified xsi:type="dcterms:W3CDTF">2024-10-30T20:15:08Z</dcterms:modified>
  <dc:language>es-MX</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